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9" r:id="rId21"/>
    <p:sldId id="270" r:id="rId22"/>
    <p:sldId id="271" r:id="rId23"/>
    <p:sldId id="272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1" d="100"/>
          <a:sy n="61" d="100"/>
        </p:scale>
        <p:origin x="-162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463C8-9B64-46E9-A1DF-853F3244B3CF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D522E-6218-4D53-B85D-8B5EC8829A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548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0006-023-Obuchenie-gramote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142853"/>
            <a:ext cx="3071834" cy="11430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142844" y="214290"/>
            <a:ext cx="8858312" cy="6500858"/>
          </a:xfrm>
          <a:prstGeom prst="roundRect">
            <a:avLst>
              <a:gd name="adj" fmla="val 8833"/>
            </a:avLst>
          </a:prstGeom>
          <a:noFill/>
          <a:ln w="57150">
            <a:solidFill>
              <a:srgbClr val="FFC993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3079447-2e6962a5d836f117.pn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12"/>
          <a:stretch>
            <a:fillRect/>
          </a:stretch>
        </p:blipFill>
        <p:spPr>
          <a:xfrm>
            <a:off x="1506660" y="5786454"/>
            <a:ext cx="3065340" cy="891261"/>
          </a:xfrm>
          <a:prstGeom prst="rect">
            <a:avLst/>
          </a:prstGeom>
        </p:spPr>
      </p:pic>
      <p:pic>
        <p:nvPicPr>
          <p:cNvPr id="8" name="Рисунок 7" descr="3079447-2e6962a5d836f117.pn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12"/>
          <a:stretch>
            <a:fillRect/>
          </a:stretch>
        </p:blipFill>
        <p:spPr>
          <a:xfrm flipH="1">
            <a:off x="4572000" y="5786454"/>
            <a:ext cx="2857520" cy="8912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88E45-6C8D-4980-BB36-48A51F6FCC37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D8A9-62F3-494C-9D97-95B86E9F0C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8072430" y="6643710"/>
            <a:ext cx="10001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</a:rPr>
              <a:t>corowina.ucoz.com</a:t>
            </a:r>
            <a:endParaRPr lang="ru-RU" sz="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Муниципальное </a:t>
            </a:r>
            <a:r>
              <a:rPr lang="ru-RU" sz="1800" b="1" dirty="0">
                <a:solidFill>
                  <a:schemeClr val="tx2"/>
                </a:solidFill>
              </a:rPr>
              <a:t>автономное дошкольное образовательное учреждение</a:t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>«Детский сад № </a:t>
            </a:r>
            <a:r>
              <a:rPr lang="ru-RU" sz="1800" b="1" dirty="0" smtClean="0">
                <a:solidFill>
                  <a:schemeClr val="tx2"/>
                </a:solidFill>
              </a:rPr>
              <a:t>10 </a:t>
            </a:r>
            <a:r>
              <a:rPr lang="ru-RU" sz="1800" b="1" dirty="0">
                <a:solidFill>
                  <a:schemeClr val="tx2"/>
                </a:solidFill>
              </a:rPr>
              <a:t>общеразвивающего вида с приоритетным осуществлением </a:t>
            </a:r>
            <a:r>
              <a:rPr lang="ru-RU" sz="1800" b="1" dirty="0" smtClean="0">
                <a:solidFill>
                  <a:schemeClr val="tx2"/>
                </a:solidFill>
              </a:rPr>
              <a:t>познавательно-речевого развития </a:t>
            </a:r>
            <a:r>
              <a:rPr lang="ru-RU" sz="1800" b="1" dirty="0">
                <a:solidFill>
                  <a:schemeClr val="tx2"/>
                </a:solidFill>
              </a:rPr>
              <a:t>детей»  города </a:t>
            </a:r>
            <a:r>
              <a:rPr lang="ru-RU" sz="1800" b="1" dirty="0" smtClean="0">
                <a:solidFill>
                  <a:schemeClr val="tx2"/>
                </a:solidFill>
              </a:rPr>
              <a:t>Ишима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(МАДОУ д/с № 10)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83272" y="2852936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i="1" dirty="0" smtClean="0">
                <a:solidFill>
                  <a:schemeClr val="tx2"/>
                </a:solidFill>
              </a:rPr>
              <a:t>Основная общеобразовательная программа – </a:t>
            </a:r>
          </a:p>
          <a:p>
            <a:r>
              <a:rPr lang="ru-RU" sz="2500" b="1" i="1" dirty="0" smtClean="0">
                <a:solidFill>
                  <a:schemeClr val="tx2"/>
                </a:solidFill>
              </a:rPr>
              <a:t>образовательная программа дошкольного образования </a:t>
            </a:r>
          </a:p>
          <a:p>
            <a:r>
              <a:rPr lang="ru-RU" sz="2500" b="1" i="1" dirty="0" smtClean="0">
                <a:solidFill>
                  <a:schemeClr val="tx2"/>
                </a:solidFill>
              </a:rPr>
              <a:t>МАДОУ д/с № 10</a:t>
            </a:r>
            <a:endParaRPr lang="ru-RU" sz="25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3600" b="1" i="1" dirty="0" smtClean="0">
                <a:solidFill>
                  <a:schemeClr val="accent1"/>
                </a:solidFill>
              </a:rPr>
              <a:t>Модель </a:t>
            </a:r>
            <a:r>
              <a:rPr lang="ru-RU" sz="3600" b="1" i="1" dirty="0">
                <a:solidFill>
                  <a:schemeClr val="accent1"/>
                </a:solidFill>
              </a:rPr>
              <a:t>образовательного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200" dirty="0"/>
              <a:t>1. Создание </a:t>
            </a:r>
            <a:r>
              <a:rPr lang="ru-RU" sz="2200" b="1" dirty="0"/>
              <a:t>условий развития </a:t>
            </a:r>
            <a:r>
              <a:rPr lang="ru-RU" sz="2200" dirty="0"/>
              <a:t>детей дошкольного возраста, открывающих возможности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200" dirty="0"/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200" dirty="0" smtClean="0"/>
              <a:t>2</a:t>
            </a:r>
            <a:r>
              <a:rPr lang="ru-RU" sz="2200" dirty="0"/>
              <a:t>. Создание </a:t>
            </a:r>
            <a:r>
              <a:rPr lang="ru-RU" sz="2200" b="1" dirty="0"/>
              <a:t>развивающей образовательной среды </a:t>
            </a:r>
            <a:r>
              <a:rPr lang="ru-RU" sz="2200" dirty="0" smtClean="0"/>
              <a:t>для </a:t>
            </a:r>
            <a:r>
              <a:rPr lang="ru-RU" sz="2200" dirty="0"/>
              <a:t>ребёнка дошкольного возраста:</a:t>
            </a:r>
          </a:p>
          <a:p>
            <a:pPr marL="342900" indent="-342900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dirty="0" smtClean="0"/>
              <a:t>предметно-пространственная развивающая образовательная </a:t>
            </a:r>
            <a:r>
              <a:rPr lang="ru-RU" sz="2200" dirty="0"/>
              <a:t>среда</a:t>
            </a:r>
            <a:r>
              <a:rPr lang="ru-RU" sz="2200" dirty="0" smtClean="0"/>
              <a:t>; </a:t>
            </a:r>
          </a:p>
          <a:p>
            <a:pPr marL="342900" indent="-342900"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dirty="0" smtClean="0"/>
              <a:t>характер </a:t>
            </a:r>
            <a:r>
              <a:rPr lang="ru-RU" sz="2200" dirty="0"/>
              <a:t>взаимодействия со </a:t>
            </a:r>
            <a:r>
              <a:rPr lang="ru-RU" sz="2200" dirty="0" smtClean="0"/>
              <a:t>взрослыми;</a:t>
            </a:r>
          </a:p>
          <a:p>
            <a:pPr marL="342900" indent="-342900"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dirty="0" smtClean="0"/>
              <a:t>характер </a:t>
            </a:r>
            <a:r>
              <a:rPr lang="ru-RU" sz="2200" dirty="0"/>
              <a:t>взаимодействия с другими детьми; </a:t>
            </a:r>
            <a:endParaRPr lang="ru-RU" sz="2200" dirty="0" smtClean="0"/>
          </a:p>
          <a:p>
            <a:pPr marL="342900" indent="-342900"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dirty="0" smtClean="0"/>
              <a:t>система </a:t>
            </a:r>
            <a:r>
              <a:rPr lang="ru-RU" sz="2200" dirty="0"/>
              <a:t>отношений ребёнка к миру, к другим людям, к себе самому.</a:t>
            </a:r>
          </a:p>
        </p:txBody>
      </p:sp>
    </p:spTree>
    <p:extLst>
      <p:ext uri="{BB962C8B-B14F-4D97-AF65-F5344CB8AC3E}">
        <p14:creationId xmlns="" xmlns:p14="http://schemas.microsoft.com/office/powerpoint/2010/main" val="8770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9575" y="1744168"/>
            <a:ext cx="2736764" cy="455787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«Режиссёр»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69" y="2384884"/>
            <a:ext cx="2304256" cy="504056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«Незнайка»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31266" y="4386668"/>
            <a:ext cx="2304256" cy="475176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«Советчик»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09250" y="3036289"/>
            <a:ext cx="2304256" cy="510722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«Консультант»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8440" y="3731783"/>
            <a:ext cx="2304256" cy="461551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«Помощник»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90568" y="5034668"/>
            <a:ext cx="3889909" cy="504056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«Сопровождающий» (</a:t>
            </a:r>
            <a:r>
              <a:rPr lang="ru-RU" sz="2000" b="1" dirty="0" err="1" smtClean="0">
                <a:solidFill>
                  <a:schemeClr val="tx1"/>
                </a:solidFill>
              </a:rPr>
              <a:t>тьютор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9365" y="620688"/>
            <a:ext cx="8015082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accent1"/>
                </a:solidFill>
              </a:rPr>
              <a:t>Роль взрослого во взаимодействии с </a:t>
            </a:r>
            <a:r>
              <a:rPr lang="ru-RU" sz="2800" b="1" i="1" dirty="0" smtClean="0">
                <a:solidFill>
                  <a:schemeClr val="accent1"/>
                </a:solidFill>
              </a:rPr>
              <a:t>ребёнком:</a:t>
            </a:r>
            <a:endParaRPr lang="ru-RU" sz="2800" b="1" i="1" dirty="0">
              <a:solidFill>
                <a:schemeClr val="accent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16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890" y="476672"/>
            <a:ext cx="8229600" cy="65403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accent1"/>
                </a:solidFill>
              </a:rPr>
              <a:t>Модель взаимодействия педагога и ребёнка:</a:t>
            </a:r>
            <a:endParaRPr lang="ru-RU" sz="3000" i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12827" y="2047584"/>
            <a:ext cx="2952750" cy="6477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общение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49340" y="2881302"/>
            <a:ext cx="2879725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информация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49340" y="3796494"/>
            <a:ext cx="2952750" cy="6477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деятельность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9504" y="1702221"/>
            <a:ext cx="540494" cy="34559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П</a:t>
            </a:r>
          </a:p>
          <a:p>
            <a:pPr algn="ctr"/>
            <a:r>
              <a:rPr lang="ru-RU" sz="2000" dirty="0"/>
              <a:t>Е</a:t>
            </a:r>
          </a:p>
          <a:p>
            <a:pPr algn="ctr"/>
            <a:r>
              <a:rPr lang="ru-RU" sz="2000" dirty="0"/>
              <a:t>Д</a:t>
            </a:r>
          </a:p>
          <a:p>
            <a:pPr algn="ctr"/>
            <a:r>
              <a:rPr lang="ru-RU" sz="2000" dirty="0"/>
              <a:t>А</a:t>
            </a:r>
          </a:p>
          <a:p>
            <a:pPr algn="ctr"/>
            <a:r>
              <a:rPr lang="ru-RU" sz="2000" dirty="0"/>
              <a:t>Г</a:t>
            </a:r>
          </a:p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Г</a:t>
            </a:r>
          </a:p>
          <a:p>
            <a:endParaRPr lang="ru-RU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115299" y="1702221"/>
            <a:ext cx="576263" cy="34559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Р</a:t>
            </a:r>
          </a:p>
          <a:p>
            <a:pPr algn="ctr"/>
            <a:r>
              <a:rPr lang="ru-RU" sz="2000" dirty="0"/>
              <a:t>Е</a:t>
            </a:r>
          </a:p>
          <a:p>
            <a:pPr algn="ctr"/>
            <a:r>
              <a:rPr lang="ru-RU" sz="2000" dirty="0"/>
              <a:t>Б</a:t>
            </a:r>
          </a:p>
          <a:p>
            <a:pPr algn="ctr"/>
            <a:r>
              <a:rPr lang="ru-RU" sz="2000" dirty="0" smtClean="0"/>
              <a:t>Ё</a:t>
            </a:r>
            <a:endParaRPr lang="ru-RU" sz="2000" dirty="0"/>
          </a:p>
          <a:p>
            <a:pPr algn="ctr"/>
            <a:r>
              <a:rPr lang="ru-RU" sz="2000" dirty="0"/>
              <a:t>Н</a:t>
            </a:r>
          </a:p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К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16836" y="1702221"/>
            <a:ext cx="576262" cy="3455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Т</a:t>
            </a:r>
          </a:p>
          <a:p>
            <a:pPr algn="ctr"/>
            <a:r>
              <a:rPr lang="ru-RU" sz="2000" dirty="0"/>
              <a:t>Н</a:t>
            </a:r>
          </a:p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Ш</a:t>
            </a:r>
          </a:p>
          <a:p>
            <a:pPr algn="ctr"/>
            <a:r>
              <a:rPr lang="ru-RU" sz="2000" dirty="0"/>
              <a:t>Е</a:t>
            </a:r>
          </a:p>
          <a:p>
            <a:pPr algn="ctr"/>
            <a:r>
              <a:rPr lang="ru-RU" sz="2000" dirty="0"/>
              <a:t>Н</a:t>
            </a:r>
          </a:p>
          <a:p>
            <a:pPr algn="ctr"/>
            <a:r>
              <a:rPr lang="ru-RU" sz="2000" dirty="0"/>
              <a:t>И</a:t>
            </a:r>
          </a:p>
          <a:p>
            <a:pPr algn="ctr"/>
            <a:r>
              <a:rPr lang="ru-RU" sz="2000" dirty="0"/>
              <a:t>Я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76256" y="1702221"/>
            <a:ext cx="576262" cy="3455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Т</a:t>
            </a:r>
          </a:p>
          <a:p>
            <a:pPr algn="ctr"/>
            <a:r>
              <a:rPr lang="ru-RU" sz="2000" dirty="0"/>
              <a:t>Н</a:t>
            </a:r>
          </a:p>
          <a:p>
            <a:pPr algn="ctr"/>
            <a:r>
              <a:rPr lang="ru-RU" sz="2000" dirty="0"/>
              <a:t>О</a:t>
            </a:r>
          </a:p>
          <a:p>
            <a:pPr algn="ctr"/>
            <a:r>
              <a:rPr lang="ru-RU" sz="2000" dirty="0"/>
              <a:t>Ш</a:t>
            </a:r>
          </a:p>
          <a:p>
            <a:pPr algn="ctr"/>
            <a:r>
              <a:rPr lang="ru-RU" sz="2000" dirty="0"/>
              <a:t>Е</a:t>
            </a:r>
          </a:p>
          <a:p>
            <a:pPr algn="ctr"/>
            <a:r>
              <a:rPr lang="ru-RU" sz="2000" dirty="0"/>
              <a:t>Н</a:t>
            </a:r>
          </a:p>
          <a:p>
            <a:pPr algn="ctr"/>
            <a:r>
              <a:rPr lang="ru-RU" sz="2000" dirty="0"/>
              <a:t>И</a:t>
            </a:r>
          </a:p>
          <a:p>
            <a:pPr algn="ctr"/>
            <a:r>
              <a:rPr lang="ru-RU" sz="2000" dirty="0"/>
              <a:t>Я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04776" y="3046377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5400000">
            <a:off x="2097310" y="2988219"/>
            <a:ext cx="1133984" cy="548116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7562344" y="2981676"/>
            <a:ext cx="431800" cy="44854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6200000">
            <a:off x="5884919" y="2981071"/>
            <a:ext cx="1201056" cy="56240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7544" y="476672"/>
            <a:ext cx="8229600" cy="65403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Модель взаимодействия педагога и ребёнка:</a:t>
            </a:r>
            <a:endParaRPr kumimoji="0" lang="ru-RU" sz="30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60648"/>
            <a:ext cx="8640960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Особенности взаимодействия педагогического коллектива с семьями воспитанников</a:t>
            </a:r>
            <a:endParaRPr kumimoji="0" lang="ru-RU" sz="26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196752"/>
          <a:ext cx="8568952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768752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Направления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Формы взаимодействия</a:t>
                      </a:r>
                      <a:endParaRPr lang="ru-RU" sz="16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Взаимопознание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взаимоин-формирование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встречи-знакомства;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посещение семьи;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 родителей (законных представителей).</a:t>
                      </a:r>
                      <a:endParaRPr lang="ru-RU" sz="1600" b="1" dirty="0"/>
                    </a:p>
                  </a:txBody>
                  <a:tcPr/>
                </a:tc>
              </a:tr>
              <a:tr h="176932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Непрерывное образование воспитывающих взрослых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информационные листы по теме на неделю;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информационные листы о занимательной деятельности за день (чему научились, с чем познакомились, что узнали);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оформление стендов;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выставок детского творчества;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памяток;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переписка по электронной почте.</a:t>
                      </a:r>
                      <a:endParaRPr lang="ru-RU" sz="1600" dirty="0"/>
                    </a:p>
                  </a:txBody>
                  <a:tcPr/>
                </a:tc>
              </a:tr>
              <a:tr h="137341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Совместная деятельность педагогов, родителей, детей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дни открытых дверей;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консультации (индивидуальные, групповые);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родительские собрания;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реклама книг, статей из газет, журналов или сайтов по проблемам семейного воспитания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мастер - классы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сайт дошкольного учреждения.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96752"/>
          <a:ext cx="8712968" cy="496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774"/>
                <a:gridCol w="7236194"/>
              </a:tblGrid>
              <a:tr h="517954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9641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Физическое развитие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Объяснение влияния образа жизни семьи на здоровье ребёнка.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факторах, влияющих на физическое и психическое здоровье (спокойное общение, питание, закаливание, движение, переохлаждение, перекармливание и др.).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Ориентировка на совместное чтение литературы, просмотр художественных и мультипликационных фильмов с ребёнком.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с оздоровительными мероприятиями, проводимыми в ДОУ, городе.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Разъяснение важности посещения секций, ориентированных на оздоровление дошкольников.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индивидуальных программ (маршрутов) оздоровления детей и помощь в поддержании реализации совместно с медико-психологической службой ДОУ.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Разъяснение необходимости создания предпосылок для полноценного физического развития ребёнка.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Ориентировка на формирование у детей положительного отношения к физкультуре и спорту. Стимулирование двигательной активности совместными спортивными занятиями (коньки, лыжи, посещение спортивного зала), совместные подвижные игры, прогулки в лесу (парке); создание спортивного уголка дома; покупка спортивного инвентаря (мячи, велосипед, роликовые коньки, самокат и т.д.).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задачах физического воспитания на разных возрастных этапах развития.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с опытом физического воспитания в других семьях, демонстрирующим средства, формы и методы развития важных физических качеств, потребность в движении.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условий в ДОУ для совместных занятий путём организации секций или клубов (любители туризма, мяча и т.п.).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участию в спортивных мероприятиях в ДОУ, городе.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721352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r>
              <a:rPr kumimoji="0" lang="ru-RU" sz="25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направлений взаимодействия с семьей по образовательным областям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56895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r>
              <a:rPr kumimoji="0" lang="ru-RU" sz="25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направлений взаимодействия с семьей по образовательным областям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397000"/>
          <a:ext cx="8496944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056784"/>
              </a:tblGrid>
              <a:tr h="501659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4597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родителей с опасными для здоровья ребёнка ситуациями, возникающими дома и на улице, и способами поведения в них.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у детей способности видеть, осознавать и избегать опасности.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необходимости создания безопасных условий дома (не держать в доступном для ребёнка месте лекарств, бытовой химии, спички, электроприборы; бес присмотра не оставлять детей в комнате с открытыми окнами).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Для безопасности пребывания на улице организовывать условия (соблюдение техники безопасности при развлечениях на качелях и каруселях, лазанье на спортивных снарядах, горках, во время отдыха у водоёма и т.п.).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том, что должны делать дети в случае непредвиденной ситуации (кричать, звать на помощь; при необходимости называть свою фамилию, домашний адрес и телефон; при необходимости звонить по телефонам экстренной помощи и т.д.).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Помощь в планировании выходных дней с продумыванием проблемных ситуаций, стимулирующих формирование моделей позитивного поведения в разных жизненных ситуациях.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роли взрослого в поведении ребёнка.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с формами работы ДОУ по проблеме безопасности детей.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Показ родителям значения семьи и её членов на развитие и формирование характера, жизненных позиций, ценностей ребёнка.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важности игровой деятельности, обеспечивающей успешную социализацию, усвоение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96753"/>
          <a:ext cx="8640960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69"/>
                <a:gridCol w="7176391"/>
              </a:tblGrid>
              <a:tr h="578282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2237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родителей с опасными для здоровья ребёнка ситуациями, возникающими дома и на улице, и способами поведения в них.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у детей способности видеть, осознавать и избегать опасности.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необходимости создания безопасных условий дома (не держать в доступном для ребёнка месте лекарств, бытовой химии, спички, электроприборы; бес присмотра не оставлять детей в комнате с открытыми окнами).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Для безопасности пребывания на улице организовывать условия (соблюдение техники безопасности при развлечениях на качелях и каруселях, лазанье на спортивных снарядах, горках, во время отдыха у водоёма и т.п.).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том, что должны делать дети в случае непредвиденной ситуации (кричать, звать на помощь; при необходимости называть свою фамилию, домашний адрес и телефон; при необходимости звонить по телефонам экстренной помощи и т.д.).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Помощь в планировании выходных дней с продумыванием проблемных ситуаций, стимулирующих формирование моделей позитивного поведения в разных жизненных ситуациях.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роли взрослого в поведении ребёнка.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с формами работы ДОУ по проблеме безопасности детей.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Показ родителям значения семьи и её членов на развитие и формирование характера, жизненных позиций, ценностей ребёнка.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важности игровой деятельности, обеспечивающей успешную социализацию, усвоение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гендерного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613"/>
                <a:gridCol w="7162355"/>
              </a:tblGrid>
              <a:tr h="447947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661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 (Продолжение)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Помощь в осознании негативных последствий деструктивного общения в семье.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мотивации к зарождению новых и сохранению старых семейных традиций.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сотрудничеству с ДОУ.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Сопровождение и поддержка в реализации воспитательных воздействий.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Акцентирование внимания родителей на ценность совместного домашнего чтения.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Рекомендация произведений для домашнего чтения в соответствии с возрастными и индивидуальными особенностями детей.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Ориентирование родителей в выборе мультипликационных и художественных фильмов для развития художественного вкуса у ребёнка.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литературных вечеров, гостиных, викторин, встреч с работниками библиотеки.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Побуждение поддерживать детское сочинительство.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совместному с детьми оформлению альбомов, газет, книг и т.п.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необходимости навыков самообслуживания, домашних обязанностях, помощи взрослым.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Знакомство с возможностями трудового воспитания в семье и ДОУ.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-Знакомство с лучшим опытом семейного трудового воспитания.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Побуждение родителей знакомить с профессиями близких взрослых, с домашним трудом, с трудовыми обязанностями членов семьи.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интереса к проектам по изучению трудовых профессий, традиций в семье, городе.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Содействие в организации совместной трудовой деятельности родителей и детей дома, в группе, в ДОУ, формирующей возникновение чувства единения, радости, гордости за результаты общего труда.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совместных с родителями конкурсов, акций по благоустройству и озеленению, строительству снежных фигур на территории ДОУ.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404664"/>
            <a:ext cx="856895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r>
              <a:rPr kumimoji="0" lang="ru-RU" sz="25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направлений взаимодействия с семьей по образовательным областям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412776"/>
          <a:ext cx="8640960" cy="43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533799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Познавательное развитие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Акцентирование внимания родителей на интеллектуальном развитии ребёнка.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Ориентация на развитие у ребёнка потребности к познанию, общению со сверстниками и взрослыми.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пользе прогулок, экскурсий, музеев, выставок для получения разнообразных впечатлений, вызывающих положительные эмоции и ощущения (слуховые зрительные, осязательные и др.).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Содействие в организации совместной с детьми исследовательской, проектной и продуктивной деятельности в детском саду и дома, способствующей активизации познавательной активности.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игр-викторин, конкурсов, эстафет с семьёй.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548680"/>
            <a:ext cx="856895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r>
              <a:rPr kumimoji="0" lang="ru-RU" sz="25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направлений взаимодействия с семьей по образовательным областям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628801"/>
          <a:ext cx="8640960" cy="372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08712"/>
              </a:tblGrid>
              <a:tr h="493483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Образовательная область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Содержание 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7892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развитие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Акцентирование внимания родителей на развитии коммуникативной сферы ребёнка в семье и ДОУ.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ценности диалогического общения (обмен информацией, эмоциями, познание).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Демонстрация уместности и ценности делового, эмоционального общения, показ значения тёплого, доброго общения с ребёнком, не допускающего грубости.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Побуждение родителей помогать устанавливать взаимоотношения со сверстниками, разрешать конфликтные ситуации.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56895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Содержание</a:t>
            </a:r>
            <a:r>
              <a:rPr kumimoji="0" lang="ru-RU" sz="25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направлений взаимодействия с семьей по образовательным областям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96753"/>
          <a:ext cx="8640960" cy="454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08712"/>
              </a:tblGrid>
              <a:tr h="551592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0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Художественно-эстетическое развитие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Организация выставок семейного художественного творчества (достижения взрослых и детей).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условий в ДОУ для совместных занятий путём организации художественных студий и мастерских (рисунок, живопись, лепка,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бисероплетение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пр.).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Побуждение к посещению музея изобразительных искусств, художественных выставок, мастерских художников.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о возможностях музыки, благоприятно воздействующей на психическое здоровье ребёнка.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-Рекомендация музыкальных произведений для прослушивания дома.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Информирование родителей о концертах, проходящих в учреждениях дополнительного образования и культуры.  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родителей к совместной музыкально-художественной деятельности с детьми в детском саду, способствующей возникновению ярких эмоций, развитию общения (концерты, музыкально-литературные гостиные, праздники).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94" y="1052736"/>
            <a:ext cx="8352928" cy="4608512"/>
          </a:xfrm>
        </p:spPr>
        <p:txBody>
          <a:bodyPr>
            <a:normAutofit fontScale="90000"/>
          </a:bodyPr>
          <a:lstStyle/>
          <a:p>
            <a:pPr algn="l"/>
            <a:r>
              <a:rPr lang="ru-RU" sz="1700" b="1" dirty="0" smtClean="0"/>
              <a:t>Программа разработана </a:t>
            </a:r>
            <a:r>
              <a:rPr lang="ru-RU" sz="1700" b="1" dirty="0"/>
              <a:t>в соответствии с: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 smtClean="0"/>
              <a:t>- Федеральным законом </a:t>
            </a:r>
            <a:r>
              <a:rPr lang="ru-RU" sz="1700" dirty="0"/>
              <a:t>«Об образовании в Российской Федерации</a:t>
            </a:r>
            <a:r>
              <a:rPr lang="ru-RU" sz="1700" dirty="0" smtClean="0"/>
              <a:t>» от 29.12. 2012 № 273-ФЗ.</a:t>
            </a:r>
            <a:br>
              <a:rPr lang="ru-RU" sz="1700" dirty="0" smtClean="0"/>
            </a:br>
            <a:r>
              <a:rPr lang="ru-RU" sz="1700" dirty="0" smtClean="0"/>
              <a:t>- Федеральными государственными образовательными стандартами дошкольного образования (ФГОС ДО), утверждёнными приказом </a:t>
            </a:r>
            <a:r>
              <a:rPr lang="ru-RU" sz="1700" dirty="0"/>
              <a:t>Министерства </a:t>
            </a:r>
            <a:r>
              <a:rPr lang="ru-RU" sz="1700" dirty="0" smtClean="0"/>
              <a:t>образования и </a:t>
            </a:r>
            <a:r>
              <a:rPr lang="ru-RU" sz="1700" dirty="0"/>
              <a:t>науки Российской </a:t>
            </a:r>
            <a:r>
              <a:rPr lang="ru-RU" sz="1700" dirty="0" smtClean="0"/>
              <a:t>Федерации от 17.10. 2013 N1155.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/>
              <a:t>- Порядком организации и осуществления образовательной деятельности по основным общеобразовательным программам -  образовательным программам дошкольного образования, утверждённым приказом Министерства образования и науки российской Федерации от 30.08.2013 №</a:t>
            </a:r>
            <a:r>
              <a:rPr lang="ru-RU" sz="1700" dirty="0" smtClean="0"/>
              <a:t>1014.</a:t>
            </a:r>
            <a:r>
              <a:rPr lang="ru-RU" sz="1700" dirty="0"/>
              <a:t/>
            </a:r>
            <a:br>
              <a:rPr lang="ru-RU" sz="1700" dirty="0"/>
            </a:br>
            <a:r>
              <a:rPr lang="ru-RU" sz="1700" dirty="0" smtClean="0"/>
              <a:t>- Санитарно-эпидемиологическими правилами </a:t>
            </a:r>
            <a:r>
              <a:rPr lang="ru-RU" sz="1700" dirty="0"/>
              <a:t>и </a:t>
            </a:r>
            <a:r>
              <a:rPr lang="ru-RU" sz="1700" dirty="0" smtClean="0"/>
              <a:t>нормативами СанПиН 2.4.1.3049-13, утверждёнными постановлением Главного государственного </a:t>
            </a:r>
            <a:r>
              <a:rPr lang="ru-RU" sz="1700" dirty="0"/>
              <a:t>санитарного </a:t>
            </a:r>
            <a:r>
              <a:rPr lang="ru-RU" sz="1700" dirty="0" smtClean="0"/>
              <a:t>врача Российской Федерации от 15.05.2013 N26.</a:t>
            </a:r>
            <a:br>
              <a:rPr lang="ru-RU" sz="1700" dirty="0" smtClean="0"/>
            </a:br>
            <a:r>
              <a:rPr lang="ru-RU" sz="1700" dirty="0"/>
              <a:t/>
            </a:r>
            <a:br>
              <a:rPr lang="ru-RU" sz="1700" dirty="0"/>
            </a:br>
            <a:r>
              <a:rPr lang="ru-RU" sz="1700" b="1" dirty="0" smtClean="0"/>
              <a:t>Программа разработана с учётом: </a:t>
            </a:r>
            <a:br>
              <a:rPr lang="ru-RU" sz="1700" b="1" dirty="0" smtClean="0"/>
            </a:br>
            <a:r>
              <a:rPr lang="ru-RU" sz="1700" dirty="0" smtClean="0"/>
              <a:t>-</a:t>
            </a:r>
            <a:r>
              <a:rPr lang="ru-RU" sz="1700" b="1" dirty="0" smtClean="0"/>
              <a:t> </a:t>
            </a:r>
            <a:r>
              <a:rPr lang="ru-RU" sz="1700" dirty="0"/>
              <a:t>Примерной основной общеобразовательной программы дошкольного образования «От рождения до школы</a:t>
            </a:r>
            <a:r>
              <a:rPr lang="ru-RU" sz="1700" dirty="0" smtClean="0"/>
              <a:t>», под редакцией Н.Е</a:t>
            </a:r>
            <a:r>
              <a:rPr lang="ru-RU" sz="1700" dirty="0"/>
              <a:t>. </a:t>
            </a:r>
            <a:r>
              <a:rPr lang="ru-RU" sz="1700" dirty="0" err="1" smtClean="0"/>
              <a:t>Вераксы</a:t>
            </a:r>
            <a:r>
              <a:rPr lang="ru-RU" sz="1700" dirty="0" smtClean="0"/>
              <a:t>, Т.С. Комаровой, М.А. Васильевой.</a:t>
            </a:r>
            <a:br>
              <a:rPr lang="ru-RU" sz="1700" dirty="0" smtClean="0"/>
            </a:br>
            <a:r>
              <a:rPr lang="ru-RU" sz="1700" dirty="0" smtClean="0"/>
              <a:t>- </a:t>
            </a:r>
            <a:r>
              <a:rPr lang="ru-RU" sz="1600" dirty="0"/>
              <a:t>П</a:t>
            </a:r>
            <a:r>
              <a:rPr lang="ru-RU" sz="1600" dirty="0" smtClean="0"/>
              <a:t>арциальной </a:t>
            </a:r>
            <a:r>
              <a:rPr lang="ru-RU" sz="1600" dirty="0"/>
              <a:t>программы музыкального образования детей раннего и дошкольного возраста "Камертон" Костиной Э.П.</a:t>
            </a:r>
            <a:r>
              <a:rPr lang="ru-RU" sz="1700" dirty="0" smtClean="0"/>
              <a:t>.</a:t>
            </a:r>
            <a:r>
              <a:rPr lang="ru-RU" sz="1700" dirty="0">
                <a:solidFill>
                  <a:schemeClr val="tx2"/>
                </a:solidFill>
              </a:rPr>
              <a:t/>
            </a:r>
            <a:br>
              <a:rPr lang="ru-RU" sz="1700" dirty="0">
                <a:solidFill>
                  <a:schemeClr val="tx2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6" name="Заголовок 3"/>
          <p:cNvSpPr>
            <a:spLocks noGrp="1"/>
          </p:cNvSpPr>
          <p:nvPr/>
        </p:nvSpPr>
        <p:spPr>
          <a:xfrm>
            <a:off x="457200" y="26064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>
                <a:solidFill>
                  <a:schemeClr val="tx2"/>
                </a:solidFill>
              </a:rPr>
              <a:t>Основная общеобразовательная программа – образовательная программа дошкольного образования МАДОУ д/с № 10 (далее - Программа</a:t>
            </a:r>
            <a:r>
              <a:rPr lang="ru-RU" sz="1800" b="1" i="1" dirty="0" smtClean="0">
                <a:solidFill>
                  <a:schemeClr val="tx2"/>
                </a:solidFill>
              </a:rPr>
              <a:t>)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05" y="476672"/>
            <a:ext cx="8229600" cy="99412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500" b="1" i="1" dirty="0" smtClean="0">
                <a:solidFill>
                  <a:schemeClr val="accent1"/>
                </a:solidFill>
              </a:rPr>
              <a:t>Целевые ориентиры </a:t>
            </a:r>
            <a:br>
              <a:rPr lang="ru-RU" sz="2500" b="1" i="1" dirty="0" smtClean="0">
                <a:solidFill>
                  <a:schemeClr val="accent1"/>
                </a:solidFill>
              </a:rPr>
            </a:br>
            <a:r>
              <a:rPr lang="ru-RU" sz="2500" b="1" i="1" dirty="0" smtClean="0">
                <a:solidFill>
                  <a:schemeClr val="accent1"/>
                </a:solidFill>
              </a:rPr>
              <a:t>на этапе завершения дошкольного образования:</a:t>
            </a:r>
            <a:endParaRPr lang="ru-RU" sz="2500" b="1" i="1" dirty="0">
              <a:solidFill>
                <a:schemeClr val="accent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628800"/>
            <a:ext cx="822960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</a:t>
            </a:r>
            <a:r>
              <a:rPr lang="ru-RU" sz="1600" dirty="0" smtClean="0"/>
              <a:t>др.;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7788" y="3573016"/>
            <a:ext cx="822960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  <a:endParaRPr lang="ru-RU" sz="1600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7974" y="2708920"/>
            <a:ext cx="8229600" cy="6396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Courier New" pitchFamily="49" charset="0"/>
              <a:buChar char="o"/>
            </a:pPr>
            <a:r>
              <a:rPr lang="ru-RU" sz="1600" dirty="0"/>
              <a:t>ребёнок способен выбирать себе род занятий, участников по совместной деятельности;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7788" y="4437112"/>
            <a:ext cx="8229600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ru-RU" sz="1600" dirty="0"/>
              <a:t>ребёнок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</p:txBody>
      </p:sp>
    </p:spTree>
    <p:extLst>
      <p:ext uri="{BB962C8B-B14F-4D97-AF65-F5344CB8AC3E}">
        <p14:creationId xmlns="" xmlns:p14="http://schemas.microsoft.com/office/powerpoint/2010/main" val="4526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540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500" b="1" i="1" dirty="0" smtClean="0">
                <a:solidFill>
                  <a:schemeClr val="accent1"/>
                </a:solidFill>
              </a:rPr>
              <a:t>Целевые ориентиры </a:t>
            </a:r>
            <a:br>
              <a:rPr lang="ru-RU" sz="2500" b="1" i="1" dirty="0" smtClean="0">
                <a:solidFill>
                  <a:schemeClr val="accent1"/>
                </a:solidFill>
              </a:rPr>
            </a:br>
            <a:r>
              <a:rPr lang="ru-RU" sz="2500" b="1" i="1" dirty="0" smtClean="0">
                <a:solidFill>
                  <a:schemeClr val="accent1"/>
                </a:solidFill>
              </a:rPr>
              <a:t>на этапе завершения дошкольного образования:</a:t>
            </a:r>
            <a:endParaRPr lang="ru-RU" sz="2500" b="1" i="1" dirty="0">
              <a:solidFill>
                <a:schemeClr val="accent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484784"/>
            <a:ext cx="822960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обладает развитым воображением, которое реализуется в разных видах деятельности, и прежде всего в игре;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3980" y="2371182"/>
            <a:ext cx="8229600" cy="701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marL="457200" indent="-457200" algn="just">
              <a:buFont typeface="Courier New" pitchFamily="49" charset="0"/>
              <a:buChar char="o"/>
            </a:pPr>
            <a:endParaRPr lang="ru-RU" sz="1600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0646" y="3212976"/>
            <a:ext cx="8229600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</a:t>
            </a:r>
            <a:r>
              <a:rPr lang="ru-RU" sz="1600" dirty="0" smtClean="0"/>
              <a:t>ребёнка </a:t>
            </a:r>
            <a:r>
              <a:rPr lang="ru-RU" sz="1600" dirty="0"/>
              <a:t>складываются предпосылки грамотности;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0891" y="4581128"/>
            <a:ext cx="822960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/>
              <a:t>у </a:t>
            </a:r>
            <a:r>
              <a:rPr lang="ru-RU" sz="1600" dirty="0" smtClean="0"/>
              <a:t>ребёнка </a:t>
            </a:r>
            <a:r>
              <a:rPr lang="ru-RU" sz="1600" dirty="0"/>
              <a:t>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</p:txBody>
      </p:sp>
    </p:spTree>
    <p:extLst>
      <p:ext uri="{BB962C8B-B14F-4D97-AF65-F5344CB8AC3E}">
        <p14:creationId xmlns="" xmlns:p14="http://schemas.microsoft.com/office/powerpoint/2010/main" val="12993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40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500" b="1" i="1" dirty="0" smtClean="0">
                <a:solidFill>
                  <a:schemeClr val="accent1"/>
                </a:solidFill>
              </a:rPr>
              <a:t>Целевые ориентиры </a:t>
            </a:r>
            <a:br>
              <a:rPr lang="ru-RU" sz="2500" b="1" i="1" dirty="0" smtClean="0">
                <a:solidFill>
                  <a:schemeClr val="accent1"/>
                </a:solidFill>
              </a:rPr>
            </a:br>
            <a:r>
              <a:rPr lang="ru-RU" sz="2500" b="1" i="1" dirty="0" smtClean="0">
                <a:solidFill>
                  <a:schemeClr val="accent1"/>
                </a:solidFill>
              </a:rPr>
              <a:t>на этапе завершения дошкольного образования:</a:t>
            </a:r>
            <a:endParaRPr lang="ru-RU" sz="2500" b="1" i="1" dirty="0">
              <a:solidFill>
                <a:schemeClr val="accent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6359" y="1268760"/>
            <a:ext cx="82296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0168" y="2475067"/>
            <a:ext cx="8229600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 smtClean="0"/>
              <a:t>ребёнок </a:t>
            </a:r>
            <a:r>
              <a:rPr lang="ru-RU" sz="1600" dirty="0"/>
              <a:t>проявляет любознательность, </a:t>
            </a:r>
            <a:r>
              <a:rPr lang="ru-RU" sz="1600" dirty="0" smtClean="0"/>
              <a:t>задаёт </a:t>
            </a:r>
            <a:r>
              <a:rPr lang="ru-RU" sz="1600" dirty="0"/>
              <a:t>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9245" y="5083968"/>
            <a:ext cx="8229600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/>
              <a:t>ребёнок способен к принятию собственных решений, опираясь на свои знания и умения в различных видах деятельности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9245" y="3861048"/>
            <a:ext cx="8229600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Courier New" pitchFamily="49" charset="0"/>
              <a:buChar char="o"/>
            </a:pPr>
            <a:r>
              <a:rPr lang="ru-RU" sz="1600" dirty="0" smtClean="0"/>
              <a:t>ребёнок обладает </a:t>
            </a:r>
            <a:r>
              <a:rPr lang="ru-RU" sz="1600" dirty="0"/>
              <a:t>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</a:p>
        </p:txBody>
      </p:sp>
    </p:spTree>
    <p:extLst>
      <p:ext uri="{BB962C8B-B14F-4D97-AF65-F5344CB8AC3E}">
        <p14:creationId xmlns="" xmlns:p14="http://schemas.microsoft.com/office/powerpoint/2010/main" val="1550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3317" y="134076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Целевые ориентиры Программы выступают основаниями </a:t>
            </a:r>
            <a:r>
              <a:rPr lang="ru-RU" sz="2400" b="1" dirty="0"/>
              <a:t>преемственности дошкольного и начального общего образования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соблюдении требований к условиям реализации Программы настоящие целевые ориентиры предполагают </a:t>
            </a:r>
            <a:r>
              <a:rPr lang="ru-RU" sz="2400" b="1" dirty="0"/>
              <a:t>формирование у детей дошкольного возраста предпосылок к учебной деятельности на этапе завершения ими дошкольного образования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999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253" y="1772816"/>
            <a:ext cx="5114932" cy="6540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Благодарим за внимание!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071942"/>
            <a:ext cx="478634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Автор </a:t>
            </a:r>
          </a:p>
          <a:p>
            <a:pPr algn="ct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Лапудева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Людмила Владимировна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старший воспитатель МАДОУ д/с № 10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772400" cy="1368152"/>
          </a:xfrm>
        </p:spPr>
        <p:txBody>
          <a:bodyPr>
            <a:noAutofit/>
          </a:bodyPr>
          <a:lstStyle/>
          <a:p>
            <a:pPr algn="just"/>
            <a:r>
              <a:rPr lang="ru-RU" sz="1800" b="0" cap="small" dirty="0" smtClean="0"/>
              <a:t>Программа </a:t>
            </a:r>
            <a:r>
              <a:rPr lang="ru-RU" sz="1800" b="0" cap="small" dirty="0"/>
              <a:t>будет дополняться  разделами и парциальными программами, которые соответствуют виду и приоритетному направлению (познавательно-речевое развитие) дошкольного учреждения, его уставным задачам, возможностям кадрового потенциала.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body" idx="1"/>
          </p:nvPr>
        </p:nvSpPr>
        <p:spPr>
          <a:xfrm>
            <a:off x="684213" y="476250"/>
            <a:ext cx="7772400" cy="2376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tx2"/>
                </a:solidFill>
              </a:rPr>
              <a:t>Назначение Программы </a:t>
            </a:r>
          </a:p>
          <a:p>
            <a:pPr algn="just"/>
            <a:r>
              <a:rPr lang="ru-RU" sz="1800" cap="small" dirty="0" smtClean="0"/>
              <a:t>Программа  </a:t>
            </a:r>
            <a:r>
              <a:rPr lang="ru-RU" sz="1800" cap="small" dirty="0"/>
              <a:t>является ориентиром для педагогов и родителей в постановке целей и задач для достижения необходимого и достаточного уровня усвоения детьми обязательного минимума содержания учебных программ,  реализуемых в дошкольном учреждении и обеспечения успешного включения в систему начального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12402"/>
            <a:ext cx="770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Цель </a:t>
            </a:r>
            <a:r>
              <a:rPr lang="ru-RU" sz="2400" b="1" i="1" dirty="0">
                <a:solidFill>
                  <a:schemeClr val="tx2"/>
                </a:solidFill>
              </a:rPr>
              <a:t>Программы </a:t>
            </a:r>
          </a:p>
          <a:p>
            <a:pPr algn="just"/>
            <a:r>
              <a:rPr lang="ru-RU" cap="small" dirty="0" smtClean="0"/>
              <a:t>Формировать </a:t>
            </a:r>
            <a:r>
              <a:rPr lang="ru-RU" cap="small" dirty="0"/>
              <a:t>личность </a:t>
            </a:r>
            <a:r>
              <a:rPr lang="ru-RU" cap="small" dirty="0" smtClean="0"/>
              <a:t>ребёнка </a:t>
            </a:r>
            <a:r>
              <a:rPr lang="ru-RU" cap="small" dirty="0"/>
              <a:t>с </a:t>
            </a:r>
            <a:r>
              <a:rPr lang="ru-RU" cap="small" dirty="0" smtClean="0"/>
              <a:t>учётом </a:t>
            </a:r>
            <a:r>
              <a:rPr lang="ru-RU" cap="small" dirty="0"/>
              <a:t>его физического и психического развития, индивидуальных возможностей, интересов и способностей, готовности к обучению в школе.</a:t>
            </a:r>
          </a:p>
        </p:txBody>
      </p:sp>
    </p:spTree>
    <p:extLst>
      <p:ext uri="{BB962C8B-B14F-4D97-AF65-F5344CB8AC3E}">
        <p14:creationId xmlns="" xmlns:p14="http://schemas.microsoft.com/office/powerpoint/2010/main" val="27506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772400" cy="324036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Задачи Программы: </a:t>
            </a:r>
            <a:endParaRPr lang="ru-RU" sz="2400" b="1" i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i="1" cap="small" dirty="0" smtClean="0">
                <a:solidFill>
                  <a:schemeClr val="tx1"/>
                </a:solidFill>
              </a:rPr>
              <a:t>Охранять </a:t>
            </a:r>
            <a:r>
              <a:rPr lang="ru-RU" sz="1800" i="1" cap="small" dirty="0">
                <a:solidFill>
                  <a:schemeClr val="tx1"/>
                </a:solidFill>
              </a:rPr>
              <a:t>и укреплять психофизическое здоровье детей.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i="1" cap="small" dirty="0">
                <a:solidFill>
                  <a:schemeClr val="tx1"/>
                </a:solidFill>
              </a:rPr>
              <a:t>Создавать условия, обеспечивающие </a:t>
            </a:r>
            <a:r>
              <a:rPr lang="ru-RU" sz="1800" i="1" cap="small" dirty="0" smtClean="0">
                <a:solidFill>
                  <a:schemeClr val="tx1"/>
                </a:solidFill>
              </a:rPr>
              <a:t>всестороннее развитие ребёнка</a:t>
            </a:r>
            <a:r>
              <a:rPr lang="ru-RU" sz="1800" i="1" cap="small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i="1" cap="small" dirty="0">
                <a:solidFill>
                  <a:schemeClr val="tx1"/>
                </a:solidFill>
              </a:rPr>
              <a:t>Приобщать детей к общечеловеческим ценностям.    </a:t>
            </a:r>
            <a:endParaRPr lang="ru-RU" sz="1800" i="1" cap="small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i="1" cap="small" dirty="0" smtClean="0">
                <a:solidFill>
                  <a:schemeClr val="tx1"/>
                </a:solidFill>
              </a:rPr>
              <a:t>Воспитывать </a:t>
            </a:r>
            <a:r>
              <a:rPr lang="ru-RU" sz="1800" i="1" cap="small" dirty="0">
                <a:solidFill>
                  <a:schemeClr val="tx1"/>
                </a:solidFill>
              </a:rPr>
              <a:t>у детей   уважение к правам и свободам человека, любви к окружающей природе, Родине, семье.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i="1" cap="small" dirty="0">
                <a:solidFill>
                  <a:schemeClr val="tx1"/>
                </a:solidFill>
              </a:rPr>
              <a:t>Организовать эффективное взаимодействие с семьей для обеспечения полноценного развития </a:t>
            </a:r>
            <a:r>
              <a:rPr lang="ru-RU" sz="1800" i="1" cap="small" dirty="0" smtClean="0">
                <a:solidFill>
                  <a:schemeClr val="tx1"/>
                </a:solidFill>
              </a:rPr>
              <a:t>ребёнка</a:t>
            </a:r>
            <a:r>
              <a:rPr lang="ru-RU" sz="1800" i="1" cap="small" dirty="0">
                <a:solidFill>
                  <a:schemeClr val="tx1"/>
                </a:solidFill>
              </a:rPr>
              <a:t>.</a:t>
            </a:r>
            <a:r>
              <a:rPr lang="ru-RU" sz="1800" cap="small" dirty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403648" y="3573016"/>
            <a:ext cx="6368823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60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tx2"/>
                </a:solidFill>
              </a:rPr>
              <a:t>Основные принципы Программы:</a:t>
            </a:r>
          </a:p>
          <a:p>
            <a:pPr algn="ctr"/>
            <a:r>
              <a:rPr lang="ru-RU" sz="5100" i="1" cap="small" dirty="0" smtClean="0">
                <a:solidFill>
                  <a:schemeClr val="tx1"/>
                </a:solidFill>
              </a:rPr>
              <a:t>принцип развивающего обучения;</a:t>
            </a:r>
          </a:p>
          <a:p>
            <a:pPr algn="ctr"/>
            <a:r>
              <a:rPr lang="ru-RU" sz="5100" i="1" cap="small" dirty="0">
                <a:solidFill>
                  <a:schemeClr val="tx1"/>
                </a:solidFill>
              </a:rPr>
              <a:t>к</a:t>
            </a:r>
            <a:r>
              <a:rPr lang="ru-RU" sz="5100" i="1" cap="small" dirty="0" smtClean="0">
                <a:solidFill>
                  <a:schemeClr val="tx1"/>
                </a:solidFill>
              </a:rPr>
              <a:t>омплексно-тематический принцип;</a:t>
            </a:r>
          </a:p>
          <a:p>
            <a:pPr algn="ctr"/>
            <a:r>
              <a:rPr lang="ru-RU" sz="5100" i="1" cap="small" dirty="0" smtClean="0">
                <a:solidFill>
                  <a:schemeClr val="tx1"/>
                </a:solidFill>
              </a:rPr>
              <a:t>принцип интеграции образовательных областей</a:t>
            </a:r>
            <a:r>
              <a:rPr lang="ru-RU" sz="2900" i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4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400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37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3"/>
            <a:ext cx="7772400" cy="1584175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Содержание </a:t>
            </a:r>
            <a:r>
              <a:rPr lang="ru-RU" sz="1800" dirty="0">
                <a:solidFill>
                  <a:schemeClr val="tx1"/>
                </a:solidFill>
              </a:rPr>
              <a:t>Программы </a:t>
            </a:r>
            <a:r>
              <a:rPr lang="ru-RU" sz="1800" dirty="0" smtClean="0">
                <a:solidFill>
                  <a:schemeClr val="tx1"/>
                </a:solidFill>
              </a:rPr>
              <a:t>обеспечивает всестороннее развитие личности в </a:t>
            </a:r>
            <a:r>
              <a:rPr lang="ru-RU" sz="1800" dirty="0">
                <a:solidFill>
                  <a:schemeClr val="tx1"/>
                </a:solidFill>
              </a:rPr>
              <a:t>различных видах деятельности </a:t>
            </a:r>
            <a:r>
              <a:rPr lang="ru-RU" sz="1800" dirty="0" smtClean="0">
                <a:solidFill>
                  <a:schemeClr val="tx1"/>
                </a:solidFill>
              </a:rPr>
              <a:t> и охватывает </a:t>
            </a:r>
            <a:r>
              <a:rPr lang="ru-RU" sz="1800" dirty="0">
                <a:solidFill>
                  <a:schemeClr val="tx1"/>
                </a:solidFill>
              </a:rPr>
              <a:t>следующие структурные единицы, представляющие </a:t>
            </a:r>
            <a:r>
              <a:rPr lang="ru-RU" sz="1800" dirty="0" smtClean="0">
                <a:solidFill>
                  <a:schemeClr val="tx1"/>
                </a:solidFill>
              </a:rPr>
              <a:t>определённые </a:t>
            </a:r>
            <a:r>
              <a:rPr lang="ru-RU" sz="1800" dirty="0">
                <a:solidFill>
                  <a:schemeClr val="tx1"/>
                </a:solidFill>
              </a:rPr>
              <a:t>направления развития и образования детей </a:t>
            </a:r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образовательные </a:t>
            </a:r>
            <a:r>
              <a:rPr lang="ru-RU" sz="1800" dirty="0" smtClean="0">
                <a:solidFill>
                  <a:schemeClr val="tx1"/>
                </a:solidFill>
              </a:rPr>
              <a:t>области: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60860" y="2204864"/>
            <a:ext cx="4464496" cy="72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Образовательные области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554181"/>
            <a:ext cx="1944216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Социально-коммуникативное развитие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14647" y="3546624"/>
            <a:ext cx="1792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Познавательное развитие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3165" y="3567383"/>
            <a:ext cx="11025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Речевое развитие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8104" y="3554181"/>
            <a:ext cx="1792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Художественно-эстетическое развитие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77785" y="3554181"/>
            <a:ext cx="144268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Физическое развитие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61378" y="293247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23628" y="3143625"/>
            <a:ext cx="68755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0"/>
          </p:cNvCxnSpPr>
          <p:nvPr/>
        </p:nvCxnSpPr>
        <p:spPr>
          <a:xfrm>
            <a:off x="1223628" y="3140968"/>
            <a:ext cx="0" cy="4132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>
            <a:off x="3210803" y="3140968"/>
            <a:ext cx="0" cy="4056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661378" y="3143625"/>
            <a:ext cx="0" cy="4029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0"/>
          </p:cNvCxnSpPr>
          <p:nvPr/>
        </p:nvCxnSpPr>
        <p:spPr>
          <a:xfrm>
            <a:off x="6404260" y="3140968"/>
            <a:ext cx="0" cy="4132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0"/>
          </p:cNvCxnSpPr>
          <p:nvPr/>
        </p:nvCxnSpPr>
        <p:spPr>
          <a:xfrm>
            <a:off x="8099128" y="3148502"/>
            <a:ext cx="1" cy="40567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91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424936" cy="1296143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Содержание образовательных </a:t>
            </a:r>
            <a:r>
              <a:rPr lang="ru-RU" dirty="0">
                <a:solidFill>
                  <a:schemeClr val="tx1"/>
                </a:solidFill>
              </a:rPr>
              <a:t>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</a:t>
            </a:r>
            <a:r>
              <a:rPr lang="ru-RU" dirty="0" smtClean="0">
                <a:solidFill>
                  <a:schemeClr val="tx1"/>
                </a:solidFill>
              </a:rPr>
              <a:t>деятельности (общении</a:t>
            </a:r>
            <a:r>
              <a:rPr lang="ru-RU" dirty="0">
                <a:solidFill>
                  <a:schemeClr val="tx1"/>
                </a:solidFill>
              </a:rPr>
              <a:t>, игре, познавательно-исследовательской деятельности - как сквозных механизмах развития </a:t>
            </a:r>
            <a:r>
              <a:rPr lang="ru-RU" dirty="0" smtClean="0">
                <a:solidFill>
                  <a:schemeClr val="tx1"/>
                </a:solidFill>
              </a:rPr>
              <a:t>ребёнка):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8521430"/>
              </p:ext>
            </p:extLst>
          </p:nvPr>
        </p:nvGraphicFramePr>
        <p:xfrm>
          <a:off x="395536" y="2276872"/>
          <a:ext cx="8424936" cy="3230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34749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Ранний возраст (от 1 года до 3 лет)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64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Предметная деятельность и игры с составными динамическими игрушками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Экспериментирование с материалами и веществами (песок, вода, тесто и пр.)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Общение с взрослым и совместные игры со сверстниками под руководством взрослого</a:t>
                      </a:r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Самообслуживание и действия с бытовыми предметами-орудиями (ложка, совок, лопатка и пр.)</a:t>
                      </a:r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Восприятие смысла музыки, сказок, стихов, рассматривание картинок </a:t>
                      </a:r>
                      <a:endParaRPr lang="ru-RU" sz="15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Двигательная активность </a:t>
                      </a:r>
                      <a:endParaRPr lang="ru-RU" sz="1500" dirty="0"/>
                    </a:p>
                  </a:txBody>
                  <a:tcPr vert="vert270"/>
                </a:tc>
              </a:tr>
            </a:tbl>
          </a:graphicData>
        </a:graphic>
      </p:graphicFrame>
      <p:sp>
        <p:nvSpPr>
          <p:cNvPr id="10" name="Текст 2"/>
          <p:cNvSpPr txBox="1">
            <a:spLocks/>
          </p:cNvSpPr>
          <p:nvPr/>
        </p:nvSpPr>
        <p:spPr>
          <a:xfrm>
            <a:off x="1907704" y="1484784"/>
            <a:ext cx="5760640" cy="645642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5100" b="1" cap="all" dirty="0" smtClean="0">
                <a:solidFill>
                  <a:schemeClr val="tx1"/>
                </a:solidFill>
              </a:rPr>
              <a:t>Виды детской деятельности</a:t>
            </a:r>
            <a:r>
              <a:rPr lang="ru-RU" sz="5100" cap="all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37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5947147"/>
              </p:ext>
            </p:extLst>
          </p:nvPr>
        </p:nvGraphicFramePr>
        <p:xfrm>
          <a:off x="395536" y="476672"/>
          <a:ext cx="8352928" cy="51311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8112"/>
                <a:gridCol w="864096"/>
                <a:gridCol w="1008112"/>
                <a:gridCol w="792088"/>
                <a:gridCol w="864096"/>
                <a:gridCol w="1008112"/>
                <a:gridCol w="720080"/>
                <a:gridCol w="1368152"/>
                <a:gridCol w="720080"/>
              </a:tblGrid>
              <a:tr h="394385">
                <a:tc gridSpan="9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Дошкольный возраст (от 3 до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7 лет)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виды детской деятельности: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1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Игровая</a:t>
                      </a:r>
                    </a:p>
                    <a:p>
                      <a:pPr algn="ctr"/>
                      <a:r>
                        <a:rPr lang="ru-RU" sz="1600" dirty="0" smtClean="0"/>
                        <a:t> (сюжетно-ролевые игры, игры с правилами  и др. виды игр)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Коммуникативная </a:t>
                      </a:r>
                    </a:p>
                    <a:p>
                      <a:pPr algn="ctr"/>
                      <a:r>
                        <a:rPr lang="ru-RU" sz="1600" dirty="0" smtClean="0"/>
                        <a:t>(общение и взаимодействие со взрослыми и сверстниками)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Познавательно-исследовательская </a:t>
                      </a:r>
                    </a:p>
                    <a:p>
                      <a:pPr algn="ctr"/>
                      <a:r>
                        <a:rPr lang="ru-RU" sz="1600" dirty="0" smtClean="0"/>
                        <a:t>(исследование объектов окружающего</a:t>
                      </a:r>
                      <a:r>
                        <a:rPr lang="ru-RU" sz="1600" baseline="0" dirty="0" smtClean="0"/>
                        <a:t> мира и экспериментирования с ними)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Восприятие</a:t>
                      </a:r>
                      <a:r>
                        <a:rPr lang="ru-RU" sz="1600" baseline="0" dirty="0" smtClean="0"/>
                        <a:t> художественной литературы и фольклора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Самообслуживание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и элементарный бытовой труд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(в помещении и на улице)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Конструирование из разного материала,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включая конструкторы, модули, бумагу, природный и иной материал)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Изобразительная </a:t>
                      </a:r>
                    </a:p>
                    <a:p>
                      <a:pPr algn="ctr"/>
                      <a:r>
                        <a:rPr lang="ru-RU" sz="1600" dirty="0" smtClean="0"/>
                        <a:t>(рисование,</a:t>
                      </a:r>
                      <a:r>
                        <a:rPr lang="ru-RU" sz="1600" baseline="0" dirty="0" smtClean="0"/>
                        <a:t> лепка, аппликация)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Музыкальная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 (восприятие и понимание смысла музыкальных произведений, пение, музыкально-ритмические движения, игра на детских музыкальных инструментах)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Двигательная </a:t>
                      </a:r>
                    </a:p>
                    <a:p>
                      <a:pPr algn="ctr"/>
                      <a:r>
                        <a:rPr lang="ru-RU" sz="1600" dirty="0" smtClean="0"/>
                        <a:t>(овладениями основными движениями)</a:t>
                      </a:r>
                      <a:endParaRPr lang="ru-RU" sz="1600" dirty="0"/>
                    </a:p>
                  </a:txBody>
                  <a:tcPr vert="vert27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54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96" y="764704"/>
            <a:ext cx="8229600" cy="65403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500" b="1" i="1" dirty="0">
                <a:solidFill>
                  <a:schemeClr val="accent1"/>
                </a:solidFill>
              </a:rPr>
              <a:t>Событийная организация совместной деятельности</a:t>
            </a:r>
            <a:endParaRPr lang="ru-RU" sz="2500" i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00808"/>
            <a:ext cx="842493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 dirty="0" smtClean="0"/>
              <a:t>А.В</a:t>
            </a:r>
            <a:r>
              <a:rPr lang="ru-RU" sz="2400" dirty="0"/>
              <a:t>. Запорожец писал: «</a:t>
            </a:r>
            <a:r>
              <a:rPr lang="ru-RU" sz="2400" i="1" dirty="0"/>
              <a:t>Когда </a:t>
            </a:r>
            <a:r>
              <a:rPr lang="ru-RU" sz="2400" i="1" dirty="0" smtClean="0"/>
              <a:t>ребёнок </a:t>
            </a:r>
            <a:r>
              <a:rPr lang="ru-RU" sz="2400" i="1" dirty="0"/>
              <a:t>становится дошкольником, его возможности значительно возрастают. У </a:t>
            </a:r>
            <a:r>
              <a:rPr lang="ru-RU" sz="2400" i="1" dirty="0" smtClean="0"/>
              <a:t>ребёнка </a:t>
            </a:r>
            <a:r>
              <a:rPr lang="ru-RU" sz="2400" i="1" dirty="0"/>
              <a:t>складываются уже и географические, и физические, и математические представления, но он приходит к ним в процессе игры, а не на уроке географии или физики… </a:t>
            </a:r>
            <a:r>
              <a:rPr lang="ru-RU" sz="2400" i="1" dirty="0" smtClean="0"/>
              <a:t>Ребёнок </a:t>
            </a:r>
            <a:r>
              <a:rPr lang="ru-RU" sz="2400" i="1" dirty="0"/>
              <a:t>таким </a:t>
            </a:r>
            <a:r>
              <a:rPr lang="ru-RU" sz="2400" i="1" dirty="0" smtClean="0"/>
              <a:t>путём узнаёт </a:t>
            </a:r>
            <a:r>
              <a:rPr lang="ru-RU" sz="2400" i="1" dirty="0"/>
              <a:t>о многом, но не при помощи систематического обучения».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7604" y="4573719"/>
            <a:ext cx="7056784" cy="480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chemeClr val="accent1"/>
                </a:solidFill>
              </a:rPr>
              <a:t>ЗАНЯТИЕ </a:t>
            </a:r>
            <a:r>
              <a:rPr lang="ru-RU" sz="2800" i="1" dirty="0">
                <a:solidFill>
                  <a:schemeClr val="accent1"/>
                </a:solidFill>
              </a:rPr>
              <a:t>= </a:t>
            </a:r>
            <a:r>
              <a:rPr lang="ru-RU" sz="2800" b="1" i="1" dirty="0">
                <a:solidFill>
                  <a:schemeClr val="accent1"/>
                </a:solidFill>
              </a:rPr>
              <a:t>ОБЩЕНИЕ</a:t>
            </a:r>
            <a:r>
              <a:rPr lang="ru-RU" sz="2800" i="1" dirty="0">
                <a:solidFill>
                  <a:schemeClr val="accent1"/>
                </a:solidFill>
              </a:rPr>
              <a:t> = </a:t>
            </a:r>
            <a:r>
              <a:rPr lang="ru-RU" sz="2800" b="1" i="1" dirty="0">
                <a:solidFill>
                  <a:schemeClr val="accent1"/>
                </a:solidFill>
              </a:rPr>
              <a:t>ДЕТСКАЯ ЖИЗНЬ</a:t>
            </a:r>
          </a:p>
        </p:txBody>
      </p:sp>
    </p:spTree>
    <p:extLst>
      <p:ext uri="{BB962C8B-B14F-4D97-AF65-F5344CB8AC3E}">
        <p14:creationId xmlns="" xmlns:p14="http://schemas.microsoft.com/office/powerpoint/2010/main" val="38484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0216537"/>
              </p:ext>
            </p:extLst>
          </p:nvPr>
        </p:nvGraphicFramePr>
        <p:xfrm>
          <a:off x="539553" y="1196752"/>
          <a:ext cx="828092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890"/>
                <a:gridCol w="2466657"/>
                <a:gridCol w="2202373"/>
              </a:tblGrid>
              <a:tr h="65734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i="1" dirty="0" smtClean="0">
                          <a:solidFill>
                            <a:schemeClr val="accent1"/>
                          </a:solidFill>
                        </a:rPr>
                        <a:t>Образовательные задачи решаются в процессе: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99035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совместной деятельности ребёнка со взрослым в процессе организации детских видов деятельности  (групповая, подгрупповая,  индивидуальная),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l" rtl="0" eaLnBrk="1" fontAlgn="base" latinLnBrk="0" hangingPunct="1"/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режимных моментов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l"/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1" fontAlgn="base" latinLnBrk="0" hangingPunct="1"/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поддержки инициативы,  самостоятельной деятельности детей</a:t>
                      </a:r>
                      <a:endParaRPr lang="ru-RU" sz="2000" i="0" dirty="0" smtClean="0">
                        <a:effectLst/>
                      </a:endParaRPr>
                    </a:p>
                    <a:p>
                      <a:pPr algn="l"/>
                      <a:endParaRPr lang="ru-RU" sz="200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с семьями воспитанников</a:t>
                      </a:r>
                      <a:endParaRPr lang="ru-RU" sz="2000" i="0" dirty="0" smtClean="0">
                        <a:effectLst/>
                      </a:endParaRPr>
                    </a:p>
                    <a:p>
                      <a:pPr algn="l"/>
                      <a:endParaRPr lang="ru-RU" sz="200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0216537"/>
              </p:ext>
            </p:extLst>
          </p:nvPr>
        </p:nvGraphicFramePr>
        <p:xfrm>
          <a:off x="539552" y="1196752"/>
          <a:ext cx="828092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890"/>
                <a:gridCol w="2466657"/>
                <a:gridCol w="2202373"/>
              </a:tblGrid>
              <a:tr h="65734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i="1" dirty="0" smtClean="0">
                          <a:solidFill>
                            <a:schemeClr val="accent1"/>
                          </a:solidFill>
                        </a:rPr>
                        <a:t>Образовательные задачи решаются в процессе: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99035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совместной деятельности ребёнка со взрослым в процессе организации детских видов деятельности  (групповая, подгрупповая,  индивидуальная),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l" rtl="0" eaLnBrk="1" fontAlgn="base" latinLnBrk="0" hangingPunct="1"/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режимных моментов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l"/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1" fontAlgn="base" latinLnBrk="0" hangingPunct="1"/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поддержки инициативы,  самостоятельной деятельности детей</a:t>
                      </a:r>
                      <a:endParaRPr lang="ru-RU" sz="2000" i="0" dirty="0" smtClean="0">
                        <a:effectLst/>
                      </a:endParaRPr>
                    </a:p>
                    <a:p>
                      <a:pPr algn="l"/>
                      <a:endParaRPr lang="ru-RU" sz="200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с семьями воспитанников</a:t>
                      </a:r>
                      <a:endParaRPr lang="ru-RU" sz="2000" i="0" dirty="0" smtClean="0">
                        <a:effectLst/>
                      </a:endParaRPr>
                    </a:p>
                    <a:p>
                      <a:pPr algn="l"/>
                      <a:endParaRPr lang="ru-RU" sz="200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51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2514</Words>
  <Application>Microsoft Office PowerPoint</Application>
  <PresentationFormat>Экран (4:3)</PresentationFormat>
  <Paragraphs>261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Муниципальное автономное дошкольное образовательное учреждение «Детский сад № 10 общеразвивающего вида с приоритетным осуществлением познавательно-речевого развития детей»  города Ишима (МАДОУ д/с № 10)</vt:lpstr>
      <vt:lpstr>Программа разработана в соответствии с: - Федеральным законом «Об образовании в Российской Федерации» от 29.12. 2012 № 273-ФЗ. - Федеральными государственными образовательными стандартами дошкольного образования (ФГОС ДО), утверждёнными приказом Министерства образования и науки Российской Федерации от 17.10. 2013 N1155. - Порядком организации и осуществления образовательной деятельности по основным общеобразовательным программам -  образовательным программам дошкольного образования, утверждённым приказом Министерства образования и науки российской Федерации от 30.08.2013 №1014. - Санитарно-эпидемиологическими правилами и нормативами СанПиН 2.4.1.3049-13, утверждёнными постановлением Главного государственного санитарного врача Российской Федерации от 15.05.2013 N26.  Программа разработана с учётом:  - Примерной основной общеобразовательной программы дошкольного образования «От рождения до школы», под редакцией Н.Е. Вераксы, Т.С. Комаровой, М.А. Васильевой. - Парциальной программы музыкального образования детей раннего и дошкольного возраста "Камертон" Костиной Э.П..  </vt:lpstr>
      <vt:lpstr>Программа будет дополняться  разделами и парциальными программами, которые соответствуют виду и приоритетному направлению (познавательно-речевое развитие) дошкольного учреждения, его уставным задачам, возможностям кадрового потенциала.</vt:lpstr>
      <vt:lpstr>Слайд 4</vt:lpstr>
      <vt:lpstr>Слайд 5</vt:lpstr>
      <vt:lpstr>Слайд 6</vt:lpstr>
      <vt:lpstr>Слайд 7</vt:lpstr>
      <vt:lpstr>Событийная организация совместной деятельности</vt:lpstr>
      <vt:lpstr>Слайд 9</vt:lpstr>
      <vt:lpstr> Модель образовательного процесса </vt:lpstr>
      <vt:lpstr>Слайд 11</vt:lpstr>
      <vt:lpstr>Модель взаимодействия педагога и ребёнка: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Целевые ориентиры  на этапе завершения дошкольного образования:</vt:lpstr>
      <vt:lpstr>Целевые ориентиры  на этапе завершения дошкольного образования:</vt:lpstr>
      <vt:lpstr>Целевые ориентиры  на этапе завершения дошкольного образования:</vt:lpstr>
      <vt:lpstr>Слайд 23</vt:lpstr>
      <vt:lpstr>Благодарим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subject>Гармония</dc:subject>
  <dc:creator>corowina</dc:creator>
  <cp:lastModifiedBy>Елена Михайловна</cp:lastModifiedBy>
  <cp:revision>45</cp:revision>
  <dcterms:created xsi:type="dcterms:W3CDTF">2013-08-13T05:22:57Z</dcterms:created>
  <dcterms:modified xsi:type="dcterms:W3CDTF">2019-11-01T09:41:47Z</dcterms:modified>
</cp:coreProperties>
</file>