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2"/>
  </p:handoutMasterIdLst>
  <p:sldIdLst>
    <p:sldId id="261" r:id="rId3"/>
    <p:sldId id="265" r:id="rId4"/>
    <p:sldId id="269" r:id="rId5"/>
    <p:sldId id="277" r:id="rId6"/>
    <p:sldId id="288" r:id="rId7"/>
    <p:sldId id="279" r:id="rId8"/>
    <p:sldId id="280" r:id="rId9"/>
    <p:sldId id="278" r:id="rId10"/>
    <p:sldId id="28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0" r:id="rId19"/>
    <p:sldId id="291" r:id="rId20"/>
    <p:sldId id="263" r:id="rId21"/>
  </p:sldIdLst>
  <p:sldSz cx="9144000" cy="6858000" type="screen4x3"/>
  <p:notesSz cx="6797675" cy="9928225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409"/>
    <a:srgbClr val="FF85FF"/>
    <a:srgbClr val="FF8FFF"/>
    <a:srgbClr val="FF9999"/>
    <a:srgbClr val="FE86C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AC5376B4-F1C7-4056-A5E8-E61E92F2CEF1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B5EBBBBD-8871-4100-95B5-501412CAB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19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8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5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54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14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2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5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59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27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F109-A213-436E-8956-3DA9A1F62D9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F109-A213-436E-8956-3DA9A1F62D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E326-8DD7-4375-8B7F-15A858C439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9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3861048"/>
            <a:ext cx="5760640" cy="273630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Календарь новогодних </a:t>
            </a:r>
            <a:b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и рождественских мероприятий </a:t>
            </a:r>
            <a:b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в сфере культуры</a:t>
            </a:r>
            <a:b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города Ишима</a:t>
            </a:r>
            <a:b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на январь 2020 года</a:t>
            </a:r>
            <a:r>
              <a:rPr lang="ru-RU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021147"/>
              </p:ext>
            </p:extLst>
          </p:nvPr>
        </p:nvGraphicFramePr>
        <p:xfrm>
          <a:off x="107504" y="1196752"/>
          <a:ext cx="8640959" cy="5520690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5328592"/>
                <a:gridCol w="1368151"/>
              </a:tblGrid>
              <a:tr h="978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05.01.2020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  <a:endParaRPr lang="ru-RU" sz="15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Кукольный театр «Медведь, который</a:t>
                      </a:r>
                      <a:r>
                        <a:rPr lang="ru-RU" sz="15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не верил в Деда Мороза</a:t>
                      </a:r>
                      <a:r>
                        <a:rPr lang="ru-RU" sz="15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», игровая программа</a:t>
                      </a:r>
                      <a:endParaRPr lang="ru-RU" sz="15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(Музей П.П. Ершова,</a:t>
                      </a:r>
                      <a:r>
                        <a:rPr lang="ru-RU" sz="15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5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Советская</a:t>
                      </a:r>
                      <a:r>
                        <a:rPr lang="ru-RU" sz="15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30)</a:t>
                      </a:r>
                      <a:endParaRPr lang="ru-RU" sz="15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120 руб.</a:t>
                      </a:r>
                      <a:endParaRPr lang="ru-RU" sz="15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05.01.2020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Творческая мастерская «Рождественский сувенир»</a:t>
                      </a:r>
                    </a:p>
                    <a:p>
                      <a:pPr algn="l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5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Детская библиотека, ул. Просвещения, 25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50 руб.</a:t>
                      </a:r>
                      <a:endParaRPr lang="ru-RU" sz="15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05.01.2020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Развлекательная программа 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«Новогодний детектив. Дело № 2020»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5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Библиотека им. А.И. Васильева, ул. Чехова, 15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5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05.01.2020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11:00-19:00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Новогодний марафон подарков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500" b="1" baseline="0" dirty="0" err="1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НаЧИТАЙка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5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Библиотека им. А.И. Васильева, ул. Чехова, 15</a:t>
                      </a:r>
                      <a:r>
                        <a:rPr lang="ru-RU" sz="15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)</a:t>
                      </a:r>
                      <a:endParaRPr lang="ru-RU" sz="15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5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05.01.-06.01.2020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12:00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15:00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Новогоднее цирковое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представление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(Цирковая студия «Мечта»,</a:t>
                      </a:r>
                      <a:r>
                        <a:rPr lang="ru-RU" sz="15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5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Чехова, 13</a:t>
                      </a:r>
                      <a:r>
                        <a:rPr lang="ru-RU" sz="15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)</a:t>
                      </a:r>
                      <a:endParaRPr lang="ru-RU" sz="15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300 руб.</a:t>
                      </a:r>
                      <a:endParaRPr lang="ru-RU" sz="15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59089"/>
              </p:ext>
            </p:extLst>
          </p:nvPr>
        </p:nvGraphicFramePr>
        <p:xfrm>
          <a:off x="251520" y="1484784"/>
          <a:ext cx="8640959" cy="4767072"/>
        </p:xfrm>
        <a:graphic>
          <a:graphicData uri="http://schemas.openxmlformats.org/drawingml/2006/table">
            <a:tbl>
              <a:tblPr firstRow="1" firstCol="1" bandRow="1"/>
              <a:tblGrid>
                <a:gridCol w="1584176"/>
                <a:gridCol w="5256584"/>
                <a:gridCol w="1800199"/>
              </a:tblGrid>
              <a:tr h="896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06.01.2020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Медиа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зал «Пускай Рождественская сказка коснется нас своим крылом»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(Детская библиотека,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Просвещения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25)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06.01.2020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Интерактивное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представление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«Путешествие по сказкам»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Детский центр хореографического искусства, ул. Пушкина, 2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06.01.2020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12:00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Интерактивное представление 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«Мастерская Снегурочки»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Детская школа искусств, ул. Уральская,</a:t>
                      </a:r>
                      <a:r>
                        <a:rPr lang="ru-RU" sz="1700" b="1" baseline="0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 26А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06.01.2020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12:00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Интерактивная музыкальная программа «Рождества волшебные мгновения»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(Детская школа искусств,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Ленина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39)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00483"/>
              </p:ext>
            </p:extLst>
          </p:nvPr>
        </p:nvGraphicFramePr>
        <p:xfrm>
          <a:off x="251520" y="1266795"/>
          <a:ext cx="8568952" cy="5288164"/>
        </p:xfrm>
        <a:graphic>
          <a:graphicData uri="http://schemas.openxmlformats.org/drawingml/2006/table">
            <a:tbl>
              <a:tblPr firstRow="1" firstCol="1" bandRow="1"/>
              <a:tblGrid>
                <a:gridCol w="1872208"/>
                <a:gridCol w="5184576"/>
                <a:gridCol w="1512168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06.01.-10.01.2020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13:00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Мастер-классы «Зимняя живопись»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(Арт - галерея,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Луначарского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62/1)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150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06.01.2020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Мастер-классы по прикладным видам творчества: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«Конфетная елочка», «игрушка из фетра «Мышка»,«Кофейный сувенир»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Дом национальных культур и ремесел, ул. Советская, 30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Verdana"/>
                          <a:ea typeface="Calibri"/>
                          <a:cs typeface="Times New Roman"/>
                        </a:rPr>
                        <a:t>06.01.2020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/>
                          <a:ea typeface="Calibri"/>
                          <a:cs typeface="Times New Roman"/>
                        </a:rPr>
                        <a:t>Интерактивное световое шоу «Новогодний калейдоскоп»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(Детский центр хореографического искусства, ул. Пушкина, 2)</a:t>
                      </a:r>
                      <a:endParaRPr kumimoji="0" lang="ru-RU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150 руб.</a:t>
                      </a:r>
                      <a:endParaRPr kumimoji="0" lang="ru-RU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07.01.2020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16:00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Спектакль 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«Женитьба Бальзаминова»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Ишимский театр, ул. Курганская,</a:t>
                      </a:r>
                      <a:r>
                        <a:rPr lang="ru-RU" sz="1700" b="1" baseline="0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 1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150 руб.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86123"/>
              </p:ext>
            </p:extLst>
          </p:nvPr>
        </p:nvGraphicFramePr>
        <p:xfrm>
          <a:off x="323528" y="1628800"/>
          <a:ext cx="8568952" cy="4391406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  <a:gridCol w="4680520"/>
                <a:gridCol w="2088232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08.01.2020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Медиа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зал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«Зимний </a:t>
                      </a:r>
                      <a:r>
                        <a:rPr lang="ru-RU" sz="1700" b="1" kern="1200" dirty="0" err="1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Мультпарад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(Детская библиотека,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Просвещения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25)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свободный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08.01.2020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Мастер-класс по работе на гончарном круге «Живая глина»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(Детская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художественная школа, ул. К. Маркса, 60б/1)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baseline="0" dirty="0" smtClean="0">
                        <a:solidFill>
                          <a:srgbClr val="17375E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свободный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08.01.2020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13:00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Православный праздник «Рождество»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Рождественская выставка мастеров Ишима и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Приишимья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Концертный зал им. 30-летия ВЛКСМ, ул. К.Маркса, 1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свободный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97037"/>
              </p:ext>
            </p:extLst>
          </p:nvPr>
        </p:nvGraphicFramePr>
        <p:xfrm>
          <a:off x="323528" y="1412776"/>
          <a:ext cx="8568952" cy="5065014"/>
        </p:xfrm>
        <a:graphic>
          <a:graphicData uri="http://schemas.openxmlformats.org/drawingml/2006/table">
            <a:tbl>
              <a:tblPr firstRow="1" firstCol="1" bandRow="1"/>
              <a:tblGrid>
                <a:gridCol w="1584176"/>
                <a:gridCol w="4896544"/>
                <a:gridCol w="2088232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08.01.2020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14:00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Развлекательно-познавательный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час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«Новогодние приключения»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(Центральная библиотека,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М.Горького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122/1)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baseline="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08.01.2020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16:00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Новогодний киносеанс«Баба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Яга представляет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(Библиотека им. А.И. Васильева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ул. Чехова, 15)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свободный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09.01.2020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12:00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Новогодний Мультсалон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Отдел художественной литературы и организации досуга, ул. Большая, 190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свободный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09.01.2020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15:00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Музыкальная гостиная «Ангел Рождества»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(Библиотека им. А.И. Васильева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ул. Чехова, 15)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свободный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86123"/>
              </p:ext>
            </p:extLst>
          </p:nvPr>
        </p:nvGraphicFramePr>
        <p:xfrm>
          <a:off x="323528" y="1628800"/>
          <a:ext cx="8568952" cy="4767072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4608512"/>
                <a:gridCol w="2016224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10.01.2020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Кукольный театр «Морозная сказка»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(Музей П.П. Ершова,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Советская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30)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baseline="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120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10.01.2020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12:00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Новогодний </a:t>
                      </a:r>
                      <a:r>
                        <a:rPr lang="ru-RU" sz="1700" b="1" kern="1200" dirty="0" err="1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мультсалон</a:t>
                      </a:r>
                      <a:endParaRPr lang="ru-RU" sz="1700" b="1" kern="1200" dirty="0" smtClean="0">
                        <a:solidFill>
                          <a:srgbClr val="17375E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Отдел художественной литературы и организации досуга, ул. Большая, 190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Живая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сказка «Щелкунчик»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Музей «Городская управа», ул. Ленина, 64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baseline="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13:00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Мастер-класс «Шкатулка»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Отдел художественной литературы и организации досуга, ул. Большая, 190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ru-RU" sz="1700" b="1" kern="1200" baseline="0" dirty="0" smtClean="0">
                        <a:solidFill>
                          <a:srgbClr val="17375E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baseline="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86123"/>
              </p:ext>
            </p:extLst>
          </p:nvPr>
        </p:nvGraphicFramePr>
        <p:xfrm>
          <a:off x="323528" y="1628800"/>
          <a:ext cx="8568952" cy="3795522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  <a:gridCol w="4608512"/>
                <a:gridCol w="2160240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16:00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Киноклуб«Письма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мертвого человека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(Музей «Городская управа»,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Ленина, 64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12.01.2020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Музыкальный спектакль «Синяя птица»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Арт - галерея, ул. Луначарского, 62/1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baseline="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17.01.2020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18:00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Отчетный концерт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«Наше время» (вокальная студия «Талисман»)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Городской дом культуры, ул. К.Маркса, 36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17640" y="2492896"/>
            <a:ext cx="4874840" cy="4052836"/>
          </a:xfrm>
          <a:prstGeom prst="rect">
            <a:avLst/>
          </a:prstGeom>
        </p:spPr>
        <p:txBody>
          <a:bodyPr wrap="square" bIns="3600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Verdana" pitchFamily="34" charset="0"/>
              </a:rPr>
              <a:t>17:00</a:t>
            </a:r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 </a:t>
            </a:r>
          </a:p>
          <a:p>
            <a:pPr algn="ctr"/>
            <a:endParaRPr lang="ru-RU" sz="22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Фолк-группа</a:t>
            </a:r>
          </a:p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«Цветень</a:t>
            </a:r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»</a:t>
            </a:r>
            <a:endParaRPr lang="ru-RU" sz="22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(г. Курган</a:t>
            </a:r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)</a:t>
            </a:r>
          </a:p>
          <a:p>
            <a:pPr algn="ctr"/>
            <a:endParaRPr lang="ru-RU" sz="22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lvl="0" algn="ctr"/>
            <a:r>
              <a:rPr lang="ru-RU" sz="2000" b="1" dirty="0">
                <a:solidFill>
                  <a:srgbClr val="17375E"/>
                </a:solidFill>
                <a:latin typeface="Verdana" pitchFamily="34" charset="0"/>
              </a:rPr>
              <a:t>Концертный зал им. 30-летия ВЛКСМ, </a:t>
            </a:r>
          </a:p>
          <a:p>
            <a:pPr lvl="0" algn="ctr"/>
            <a:r>
              <a:rPr lang="ru-RU" sz="2000" b="1" dirty="0">
                <a:solidFill>
                  <a:srgbClr val="17375E"/>
                </a:solidFill>
                <a:latin typeface="Verdana" pitchFamily="34" charset="0"/>
              </a:rPr>
              <a:t>ул. К. Маркса, </a:t>
            </a:r>
            <a:r>
              <a:rPr lang="ru-RU" sz="2000" b="1" dirty="0" smtClean="0">
                <a:solidFill>
                  <a:srgbClr val="17375E"/>
                </a:solidFill>
                <a:latin typeface="Verdana" pitchFamily="34" charset="0"/>
              </a:rPr>
              <a:t>1</a:t>
            </a:r>
            <a:endParaRPr lang="ru-RU" sz="20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endParaRPr lang="ru-RU" sz="22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Verdana" pitchFamily="34" charset="0"/>
              </a:rPr>
              <a:t>Стоимость билета: 200 руб.</a:t>
            </a:r>
          </a:p>
          <a:p>
            <a:pPr algn="ctr"/>
            <a:endParaRPr lang="ru-RU" sz="1600" b="1" dirty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47664" y="1309936"/>
            <a:ext cx="6048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</a:rPr>
              <a:t>18 января 2020</a:t>
            </a:r>
            <a:endParaRPr lang="ru-RU" sz="2800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1026" name="Picture 2" descr="http://www.ordjo.com/system/files/zveten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5"/>
            <a:ext cx="4089695" cy="272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67345" y="1196752"/>
            <a:ext cx="6048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</a:rPr>
              <a:t>23 января 2020</a:t>
            </a:r>
            <a:endParaRPr lang="ru-RU" sz="28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46032"/>
            <a:ext cx="8640959" cy="5560941"/>
          </a:xfrm>
          <a:prstGeom prst="rect">
            <a:avLst/>
          </a:prstGeom>
        </p:spPr>
        <p:txBody>
          <a:bodyPr wrap="square" bIns="3600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</a:rPr>
              <a:t>13:30</a:t>
            </a:r>
            <a:endParaRPr lang="ru-RU" sz="16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endParaRPr lang="ru-RU" sz="16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Verdana" pitchFamily="34" charset="0"/>
              </a:rPr>
              <a:t>Детский спектакль </a:t>
            </a:r>
          </a:p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Verdana" pitchFamily="34" charset="0"/>
              </a:rPr>
              <a:t>«Бонифаций едет к бабушке»</a:t>
            </a:r>
          </a:p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Verdana" pitchFamily="34" charset="0"/>
              </a:rPr>
              <a:t>(Молодежный театр Ангажемент им. В.С. </a:t>
            </a:r>
            <a:r>
              <a:rPr lang="ru-RU" sz="1600" b="1" dirty="0" err="1" smtClean="0">
                <a:solidFill>
                  <a:srgbClr val="17375E"/>
                </a:solidFill>
                <a:latin typeface="Verdana" pitchFamily="34" charset="0"/>
              </a:rPr>
              <a:t>Загоруйко</a:t>
            </a:r>
            <a:endParaRPr lang="ru-RU" sz="16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Verdana" pitchFamily="34" charset="0"/>
              </a:rPr>
              <a:t>г. Тюмень</a:t>
            </a:r>
            <a:r>
              <a:rPr lang="ru-RU" sz="1600" b="1" dirty="0" smtClean="0">
                <a:solidFill>
                  <a:srgbClr val="17375E"/>
                </a:solidFill>
                <a:latin typeface="Verdana" pitchFamily="34" charset="0"/>
              </a:rPr>
              <a:t>)</a:t>
            </a:r>
          </a:p>
          <a:p>
            <a:pPr lvl="0" algn="ctr"/>
            <a:r>
              <a:rPr lang="ru-RU" sz="1600" b="1" dirty="0">
                <a:solidFill>
                  <a:srgbClr val="17375E"/>
                </a:solidFill>
                <a:latin typeface="Verdana" pitchFamily="34" charset="0"/>
              </a:rPr>
              <a:t>Концертный зал им. 30-летия ВЛКСМ, </a:t>
            </a:r>
          </a:p>
          <a:p>
            <a:pPr lvl="0" algn="ctr"/>
            <a:r>
              <a:rPr lang="ru-RU" sz="1600" b="1" dirty="0">
                <a:solidFill>
                  <a:srgbClr val="17375E"/>
                </a:solidFill>
                <a:latin typeface="Verdana" pitchFamily="34" charset="0"/>
              </a:rPr>
              <a:t>ул. К. Маркса, 1</a:t>
            </a:r>
          </a:p>
          <a:p>
            <a:pPr algn="ctr"/>
            <a:endParaRPr lang="ru-RU" sz="1600" b="1" dirty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</a:rPr>
              <a:t>Стоимость билета: 150 руб.</a:t>
            </a:r>
          </a:p>
          <a:p>
            <a:pPr algn="ctr"/>
            <a:endParaRPr lang="ru-RU" sz="1600" b="1" dirty="0">
              <a:solidFill>
                <a:srgbClr val="C00000"/>
              </a:solidFill>
              <a:latin typeface="Verdan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</a:rPr>
              <a:t>19:00</a:t>
            </a:r>
          </a:p>
          <a:p>
            <a:pPr lvl="0" algn="ctr"/>
            <a:r>
              <a:rPr lang="ru-RU" sz="1600" b="1" dirty="0" smtClean="0">
                <a:solidFill>
                  <a:srgbClr val="17375E"/>
                </a:solidFill>
                <a:latin typeface="Verdana" pitchFamily="34" charset="0"/>
              </a:rPr>
              <a:t>Взрослый </a:t>
            </a:r>
            <a:r>
              <a:rPr lang="ru-RU" sz="1600" b="1" dirty="0">
                <a:solidFill>
                  <a:srgbClr val="17375E"/>
                </a:solidFill>
                <a:latin typeface="Verdana" pitchFamily="34" charset="0"/>
              </a:rPr>
              <a:t>спектакль </a:t>
            </a:r>
          </a:p>
          <a:p>
            <a:pPr lvl="0" algn="ctr"/>
            <a:r>
              <a:rPr lang="ru-RU" sz="1600" b="1" dirty="0" smtClean="0">
                <a:solidFill>
                  <a:srgbClr val="17375E"/>
                </a:solidFill>
                <a:latin typeface="Verdana" pitchFamily="34" charset="0"/>
              </a:rPr>
              <a:t>мистический детектив «Поместье ворона»</a:t>
            </a:r>
            <a:endParaRPr lang="ru-RU" sz="1600" b="1" dirty="0">
              <a:solidFill>
                <a:srgbClr val="17375E"/>
              </a:solidFill>
              <a:latin typeface="Verdana" pitchFamily="34" charset="0"/>
            </a:endParaRPr>
          </a:p>
          <a:p>
            <a:pPr lvl="0" algn="ctr"/>
            <a:r>
              <a:rPr lang="ru-RU" sz="1600" b="1" dirty="0">
                <a:solidFill>
                  <a:srgbClr val="17375E"/>
                </a:solidFill>
                <a:latin typeface="Verdana" pitchFamily="34" charset="0"/>
              </a:rPr>
              <a:t>(Молодежный театр Ангажемент им. В.С. </a:t>
            </a:r>
            <a:r>
              <a:rPr lang="ru-RU" sz="1600" b="1" dirty="0" err="1">
                <a:solidFill>
                  <a:srgbClr val="17375E"/>
                </a:solidFill>
                <a:latin typeface="Verdana" pitchFamily="34" charset="0"/>
              </a:rPr>
              <a:t>Загоруйко</a:t>
            </a:r>
            <a:endParaRPr lang="ru-RU" sz="1600" b="1" dirty="0">
              <a:solidFill>
                <a:srgbClr val="17375E"/>
              </a:solidFill>
              <a:latin typeface="Verdana" pitchFamily="34" charset="0"/>
            </a:endParaRPr>
          </a:p>
          <a:p>
            <a:pPr lvl="0" algn="ctr"/>
            <a:r>
              <a:rPr lang="ru-RU" sz="1600" b="1" dirty="0">
                <a:solidFill>
                  <a:srgbClr val="17375E"/>
                </a:solidFill>
                <a:latin typeface="Verdana" pitchFamily="34" charset="0"/>
              </a:rPr>
              <a:t>г. Тюмень</a:t>
            </a:r>
            <a:r>
              <a:rPr lang="ru-RU" sz="1600" b="1" dirty="0" smtClean="0">
                <a:solidFill>
                  <a:srgbClr val="17375E"/>
                </a:solidFill>
                <a:latin typeface="Verdana" pitchFamily="34" charset="0"/>
              </a:rPr>
              <a:t>)</a:t>
            </a:r>
          </a:p>
          <a:p>
            <a:pPr lvl="0" algn="ctr"/>
            <a:r>
              <a:rPr lang="ru-RU" sz="1600" b="1" dirty="0">
                <a:solidFill>
                  <a:srgbClr val="17375E"/>
                </a:solidFill>
                <a:latin typeface="Verdana" pitchFamily="34" charset="0"/>
              </a:rPr>
              <a:t>Концертный зал им. 30-летия ВЛКСМ, </a:t>
            </a:r>
          </a:p>
          <a:p>
            <a:pPr lvl="0" algn="ctr"/>
            <a:r>
              <a:rPr lang="ru-RU" sz="1600" b="1" dirty="0">
                <a:solidFill>
                  <a:srgbClr val="17375E"/>
                </a:solidFill>
                <a:latin typeface="Verdana" pitchFamily="34" charset="0"/>
              </a:rPr>
              <a:t>ул. К. Маркса, 1</a:t>
            </a:r>
          </a:p>
          <a:p>
            <a:pPr lvl="0" algn="ctr"/>
            <a:endParaRPr lang="ru-RU" sz="16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lvl="0" algn="ctr"/>
            <a:r>
              <a:rPr lang="ru-RU" sz="1600" b="1" dirty="0">
                <a:solidFill>
                  <a:srgbClr val="C00000"/>
                </a:solidFill>
                <a:latin typeface="Verdana" pitchFamily="34" charset="0"/>
              </a:rPr>
              <a:t>Стоимость билета: 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</a:rPr>
              <a:t>300 </a:t>
            </a:r>
            <a:r>
              <a:rPr lang="ru-RU" sz="1600" b="1" dirty="0">
                <a:solidFill>
                  <a:srgbClr val="C00000"/>
                </a:solidFill>
                <a:latin typeface="Verdana" pitchFamily="34" charset="0"/>
              </a:rPr>
              <a:t>руб.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algn="ctr"/>
            <a:endParaRPr lang="ru-RU" b="1" dirty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19672" y="1340768"/>
            <a:ext cx="60486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</a:rPr>
              <a:t>03 января –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</a:rPr>
              <a:t>14 января 2020</a:t>
            </a:r>
            <a:endParaRPr lang="ru-RU" sz="28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492896"/>
            <a:ext cx="6336704" cy="3283394"/>
          </a:xfrm>
          <a:prstGeom prst="rect">
            <a:avLst/>
          </a:prstGeom>
        </p:spPr>
        <p:txBody>
          <a:bodyPr wrap="square" bIns="360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10:00 – 19:00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Новогодняя  фотозона 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для детей и их родителей 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«Новогодний серпантин»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(Библиотека им. А.И. Васильева, 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ул. Чехова, 15)</a:t>
            </a:r>
          </a:p>
          <a:p>
            <a:pPr algn="ctr"/>
            <a:endParaRPr lang="ru-RU" sz="24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Вход свободный</a:t>
            </a:r>
          </a:p>
          <a:p>
            <a:pPr algn="ctr"/>
            <a:endParaRPr lang="ru-RU" sz="1600" b="1" dirty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19672" y="1340768"/>
            <a:ext cx="60486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</a:rPr>
              <a:t>03 января –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</a:rPr>
              <a:t>10 января 2020</a:t>
            </a:r>
            <a:endParaRPr lang="ru-RU" sz="28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492896"/>
            <a:ext cx="6336704" cy="4022058"/>
          </a:xfrm>
          <a:prstGeom prst="rect">
            <a:avLst/>
          </a:prstGeom>
        </p:spPr>
        <p:txBody>
          <a:bodyPr wrap="square" bIns="360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10:00 – 18:00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Новогодний  проект для малышей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и их родителей 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«Топ-топ в Новый год»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(Городской дом культуры, 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ул. К.Маркса, 36)</a:t>
            </a:r>
          </a:p>
          <a:p>
            <a:pPr algn="ctr"/>
            <a:endParaRPr lang="ru-RU" sz="24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Стоимость: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детский билет - 300 руб.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взрослый билет – 200 руб.</a:t>
            </a:r>
          </a:p>
          <a:p>
            <a:pPr algn="ctr"/>
            <a:endParaRPr lang="ru-RU" sz="1600" b="1" dirty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53916"/>
              </p:ext>
            </p:extLst>
          </p:nvPr>
        </p:nvGraphicFramePr>
        <p:xfrm>
          <a:off x="323528" y="1340768"/>
          <a:ext cx="8352928" cy="5080200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4896544"/>
                <a:gridCol w="1728192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03.01.-05.01.2020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Театрализованная игровая программа «Приключения елки на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поляне у Бабы Яги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(Ишимский театр,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Курганская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1)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03.01.2020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Живая сказка«Щелкунчик»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Музей «Городская управа»,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Ленина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,64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03.01.2020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12:00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Мультимедийная игра: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дело № 2020. Новый год.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Детская школа искусств, ул. Уральская, 26А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03.01.2020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Интерактивное световое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шоу «Новогодний калейдоскоп»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(Детский центр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хореографического искусства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Пушкина, 2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150 руб.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47664" y="1340768"/>
            <a:ext cx="6048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</a:rPr>
              <a:t>4 января 2020</a:t>
            </a:r>
            <a:endParaRPr lang="ru-RU" sz="28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060848"/>
            <a:ext cx="6912768" cy="4052836"/>
          </a:xfrm>
          <a:prstGeom prst="rect">
            <a:avLst/>
          </a:prstGeom>
        </p:spPr>
        <p:txBody>
          <a:bodyPr wrap="square" bIns="3600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Verdana" pitchFamily="34" charset="0"/>
              </a:rPr>
              <a:t>13:00</a:t>
            </a:r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 </a:t>
            </a:r>
          </a:p>
          <a:p>
            <a:pPr algn="ctr"/>
            <a:endParaRPr lang="ru-RU" sz="2200" b="1" dirty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Детский спектакль </a:t>
            </a:r>
          </a:p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«Сказка о новогодней ночи или как Маша в чудеса поверила»</a:t>
            </a:r>
          </a:p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(г. Ялуторовск</a:t>
            </a:r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)</a:t>
            </a:r>
          </a:p>
          <a:p>
            <a:pPr algn="ctr"/>
            <a:endParaRPr lang="ru-RU" sz="22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Концертный зал им. 30-летия ВЛКСМ, ул. К. Маркса, 1</a:t>
            </a:r>
            <a:endParaRPr lang="ru-RU" sz="22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endParaRPr lang="ru-RU" sz="22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Verdana" pitchFamily="34" charset="0"/>
              </a:rPr>
              <a:t>Стоимость: от 150 – 250 руб.</a:t>
            </a:r>
          </a:p>
          <a:p>
            <a:pPr algn="ctr"/>
            <a:endParaRPr lang="ru-RU" sz="1600" b="1" dirty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86123"/>
              </p:ext>
            </p:extLst>
          </p:nvPr>
        </p:nvGraphicFramePr>
        <p:xfrm>
          <a:off x="323528" y="1340768"/>
          <a:ext cx="8352928" cy="5285232"/>
        </p:xfrm>
        <a:graphic>
          <a:graphicData uri="http://schemas.openxmlformats.org/drawingml/2006/table">
            <a:tbl>
              <a:tblPr firstRow="1" firstCol="1" bandRow="1"/>
              <a:tblGrid>
                <a:gridCol w="1872208"/>
                <a:gridCol w="4752528"/>
                <a:gridCol w="1728192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04.01.2020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Новогодняя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бродилка со скретч слоем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«Праздничный позитивиум»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(Отдел семейного чтения,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40 лет Победы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1)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04.01.2020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Творческая лаборатория «</a:t>
                      </a:r>
                      <a:r>
                        <a:rPr lang="ru-RU" sz="1700" b="1" dirty="0" err="1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Новогодоведение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Библиотека им. А.И. Васильева, 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ул. Чехова, 15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4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04.01.2020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Музыкальный спектакль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«Синяя птица»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Арт- галерея, ул. Луначарского, 62/1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04.01.2020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12:00</a:t>
                      </a: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Новогодний </a:t>
                      </a:r>
                      <a:r>
                        <a:rPr lang="ru-RU" sz="1700" b="1" dirty="0" err="1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мультсалон</a:t>
                      </a:r>
                      <a:endParaRPr lang="ru-RU" sz="1700" b="1" baseline="0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(Отдел художественной литературы и организации досуга,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Большая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190)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30327"/>
              </p:ext>
            </p:extLst>
          </p:nvPr>
        </p:nvGraphicFramePr>
        <p:xfrm>
          <a:off x="323528" y="1268760"/>
          <a:ext cx="8640959" cy="5477605"/>
        </p:xfrm>
        <a:graphic>
          <a:graphicData uri="http://schemas.openxmlformats.org/drawingml/2006/table">
            <a:tbl>
              <a:tblPr firstRow="1" firstCol="1" bandRow="1"/>
              <a:tblGrid>
                <a:gridCol w="1656184"/>
                <a:gridCol w="5472608"/>
                <a:gridCol w="1512167"/>
              </a:tblGrid>
              <a:tr h="896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04.01.2020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12:00</a:t>
                      </a:r>
                      <a:endParaRPr lang="ru-RU" sz="16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Мастер-класс «Рождественский </a:t>
                      </a:r>
                      <a:r>
                        <a:rPr lang="ru-RU" sz="1600" b="1" kern="1200" dirty="0" err="1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шеби</a:t>
                      </a:r>
                      <a:r>
                        <a:rPr lang="ru-RU" sz="16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шик</a:t>
                      </a:r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»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(Отдел семейного чтения,</a:t>
                      </a:r>
                      <a:r>
                        <a:rPr lang="ru-RU" sz="16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6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40 лет Победы</a:t>
                      </a:r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1)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50 руб.</a:t>
                      </a:r>
                      <a:endParaRPr lang="ru-RU" sz="16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04.01.2020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13:00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Мастер-класс «Рождественская открытка»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Детский центр хореографического искусства, ул. Пушкина, 2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04.01.2020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14:00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Мастер-класс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«Рождественский ангел»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Центральная библиотека, ул. М.Горького,122/1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50 руб.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04.01.2020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15:00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Квест-вечеринка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«Загадки снежного царства»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(Детская библиотека,</a:t>
                      </a:r>
                      <a:r>
                        <a:rPr lang="ru-RU" sz="16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6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Просвещения</a:t>
                      </a:r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25)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04.01.2020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16:00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Новогодний киносеанс «Баба Яга представляет»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(Библиотека им. А.И. Васильева,</a:t>
                      </a:r>
                      <a:r>
                        <a:rPr lang="ru-RU" sz="16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6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Чехова, 1</a:t>
                      </a:r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5)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b1.culture.ru/c/722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84887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</a:rPr>
              <a:t>04.01.2020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</a:rPr>
              <a:t>19:00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</a:rPr>
              <a:t>Новогодняя дискотека (14+)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</a:rPr>
              <a:t>(Концертный зал им. 30-летия ВЛКСМ,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</a:rPr>
              <a:t>ул. К.Маркса, 1)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</a:rPr>
              <a:t>Вход свободный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47664" y="1196752"/>
            <a:ext cx="6048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Verdana" pitchFamily="34" charset="0"/>
              </a:rPr>
              <a:t>5</a:t>
            </a:r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</a:rPr>
              <a:t> января 2020</a:t>
            </a:r>
            <a:endParaRPr lang="ru-RU" sz="28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662" y="1719972"/>
            <a:ext cx="8208912" cy="5037721"/>
          </a:xfrm>
          <a:prstGeom prst="rect">
            <a:avLst/>
          </a:prstGeom>
        </p:spPr>
        <p:txBody>
          <a:bodyPr wrap="square" bIns="3600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</a:rPr>
              <a:t>13:00</a:t>
            </a:r>
            <a:r>
              <a:rPr lang="ru-RU" b="1" dirty="0" smtClean="0">
                <a:solidFill>
                  <a:srgbClr val="17375E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17375E"/>
                </a:solidFill>
                <a:latin typeface="Verdana" pitchFamily="34" charset="0"/>
              </a:rPr>
              <a:t>Детский спектакль </a:t>
            </a:r>
          </a:p>
          <a:p>
            <a:pPr algn="ctr"/>
            <a:r>
              <a:rPr lang="ru-RU" b="1" dirty="0" smtClean="0">
                <a:solidFill>
                  <a:srgbClr val="17375E"/>
                </a:solidFill>
                <a:latin typeface="Verdana" pitchFamily="34" charset="0"/>
              </a:rPr>
              <a:t>«Новое приключение Снеговика»</a:t>
            </a:r>
          </a:p>
          <a:p>
            <a:pPr algn="ctr"/>
            <a:r>
              <a:rPr lang="ru-RU" b="1" dirty="0" smtClean="0">
                <a:solidFill>
                  <a:srgbClr val="17375E"/>
                </a:solidFill>
                <a:latin typeface="Verdana" pitchFamily="34" charset="0"/>
              </a:rPr>
              <a:t>(Тобольский драматический театр им. П.П. Ершова)</a:t>
            </a:r>
          </a:p>
          <a:p>
            <a:pPr lvl="0" algn="ctr"/>
            <a:r>
              <a:rPr lang="ru-RU" b="1" dirty="0">
                <a:solidFill>
                  <a:srgbClr val="17375E"/>
                </a:solidFill>
                <a:latin typeface="Verdana" pitchFamily="34" charset="0"/>
              </a:rPr>
              <a:t>Концертный зал им. 30-летия ВЛКСМ, </a:t>
            </a:r>
            <a:endParaRPr lang="ru-RU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17375E"/>
                </a:solidFill>
                <a:latin typeface="Verdana" pitchFamily="34" charset="0"/>
              </a:rPr>
              <a:t>ул</a:t>
            </a:r>
            <a:r>
              <a:rPr lang="ru-RU" b="1" dirty="0">
                <a:solidFill>
                  <a:srgbClr val="17375E"/>
                </a:solidFill>
                <a:latin typeface="Verdana" pitchFamily="34" charset="0"/>
              </a:rPr>
              <a:t>. К. Маркса, 1</a:t>
            </a:r>
          </a:p>
          <a:p>
            <a:pPr lvl="0" algn="ctr"/>
            <a:endParaRPr lang="ru-RU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</a:rPr>
              <a:t>Стоимость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</a:rPr>
              <a:t>: </a:t>
            </a:r>
            <a:r>
              <a:rPr lang="ru-RU" b="1" dirty="0" smtClean="0">
                <a:solidFill>
                  <a:srgbClr val="C00000"/>
                </a:solidFill>
                <a:latin typeface="Verdana" pitchFamily="34" charset="0"/>
              </a:rPr>
              <a:t>от 200 руб.</a:t>
            </a:r>
            <a:endParaRPr lang="ru-RU" b="1" dirty="0">
              <a:solidFill>
                <a:srgbClr val="C00000"/>
              </a:solidFill>
              <a:latin typeface="Verdana" pitchFamily="34" charset="0"/>
            </a:endParaRPr>
          </a:p>
          <a:p>
            <a:pPr algn="ctr"/>
            <a:endParaRPr lang="ru-RU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</a:rPr>
              <a:t>18:00</a:t>
            </a:r>
            <a:r>
              <a:rPr lang="ru-RU" b="1" dirty="0" smtClean="0">
                <a:solidFill>
                  <a:srgbClr val="17375E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17375E"/>
                </a:solidFill>
                <a:latin typeface="Verdana" pitchFamily="34" charset="0"/>
              </a:rPr>
              <a:t>Спектакль для взрослых</a:t>
            </a:r>
          </a:p>
          <a:p>
            <a:pPr algn="ctr"/>
            <a:r>
              <a:rPr lang="ru-RU" b="1" dirty="0" smtClean="0">
                <a:solidFill>
                  <a:srgbClr val="17375E"/>
                </a:solidFill>
                <a:latin typeface="Verdana" pitchFamily="34" charset="0"/>
              </a:rPr>
              <a:t>Лирическая комедия «Ню»</a:t>
            </a:r>
          </a:p>
          <a:p>
            <a:pPr lvl="0" algn="ctr"/>
            <a:r>
              <a:rPr lang="ru-RU" b="1" dirty="0" smtClean="0">
                <a:solidFill>
                  <a:srgbClr val="17375E"/>
                </a:solidFill>
                <a:latin typeface="Verdana" pitchFamily="34" charset="0"/>
              </a:rPr>
              <a:t>(</a:t>
            </a:r>
            <a:r>
              <a:rPr lang="ru-RU" b="1" dirty="0">
                <a:solidFill>
                  <a:srgbClr val="17375E"/>
                </a:solidFill>
                <a:latin typeface="Verdana" pitchFamily="34" charset="0"/>
              </a:rPr>
              <a:t>Тобольский драматический театр им. П.П. Ершова</a:t>
            </a:r>
            <a:r>
              <a:rPr lang="ru-RU" b="1" dirty="0" smtClean="0">
                <a:solidFill>
                  <a:srgbClr val="17375E"/>
                </a:solidFill>
                <a:latin typeface="Verdana" pitchFamily="34" charset="0"/>
              </a:rPr>
              <a:t>)</a:t>
            </a:r>
          </a:p>
          <a:p>
            <a:pPr lvl="0" algn="ctr"/>
            <a:r>
              <a:rPr lang="ru-RU" b="1" dirty="0">
                <a:solidFill>
                  <a:srgbClr val="17375E"/>
                </a:solidFill>
                <a:latin typeface="Verdana" pitchFamily="34" charset="0"/>
              </a:rPr>
              <a:t>Концертный зал им. 30-летия ВЛКСМ, </a:t>
            </a:r>
          </a:p>
          <a:p>
            <a:pPr lvl="0" algn="ctr"/>
            <a:r>
              <a:rPr lang="ru-RU" b="1" dirty="0">
                <a:solidFill>
                  <a:srgbClr val="17375E"/>
                </a:solidFill>
                <a:latin typeface="Verdana" pitchFamily="34" charset="0"/>
              </a:rPr>
              <a:t>ул. К. Маркса, 1</a:t>
            </a:r>
          </a:p>
          <a:p>
            <a:pPr algn="ctr"/>
            <a:endParaRPr lang="ru-RU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</a:rPr>
              <a:t>Стоимость: 300 - 400 руб.</a:t>
            </a:r>
          </a:p>
          <a:p>
            <a:pPr algn="ctr"/>
            <a:endParaRPr lang="ru-RU" sz="1600" b="1" dirty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36e563d245473c38835f555aa13b2e97b6bef9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1290</Words>
  <Application>Microsoft Office PowerPoint</Application>
  <PresentationFormat>Экран (4:3)</PresentationFormat>
  <Paragraphs>387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 Календарь новогодних  и рождественских мероприятий  в сфере культуры города Ишима на январь 2020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Work</cp:lastModifiedBy>
  <cp:revision>111</cp:revision>
  <cp:lastPrinted>2019-11-12T04:19:20Z</cp:lastPrinted>
  <dcterms:created xsi:type="dcterms:W3CDTF">2014-10-26T11:59:13Z</dcterms:created>
  <dcterms:modified xsi:type="dcterms:W3CDTF">2019-11-25T12:14:14Z</dcterms:modified>
</cp:coreProperties>
</file>